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8"/>
  </p:notesMasterIdLst>
  <p:sldIdLst>
    <p:sldId id="370" r:id="rId2"/>
    <p:sldId id="368" r:id="rId3"/>
    <p:sldId id="369" r:id="rId4"/>
    <p:sldId id="34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71" r:id="rId20"/>
    <p:sldId id="353" r:id="rId21"/>
    <p:sldId id="354" r:id="rId22"/>
    <p:sldId id="355" r:id="rId23"/>
    <p:sldId id="356" r:id="rId24"/>
    <p:sldId id="357" r:id="rId25"/>
    <p:sldId id="358" r:id="rId26"/>
    <p:sldId id="35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4E2"/>
    <a:srgbClr val="0078D7"/>
    <a:srgbClr val="EBFBFF"/>
    <a:srgbClr val="FFFFFF"/>
    <a:srgbClr val="FFC000"/>
    <a:srgbClr val="FFDF79"/>
    <a:srgbClr val="F4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80720" autoAdjust="0"/>
  </p:normalViewPr>
  <p:slideViewPr>
    <p:cSldViewPr snapToGrid="0">
      <p:cViewPr varScale="1">
        <p:scale>
          <a:sx n="89" d="100"/>
          <a:sy n="89" d="100"/>
        </p:scale>
        <p:origin x="1410" y="-1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2161B-BD96-423A-AA2B-366248F6F1B6}" type="datetimeFigureOut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FB176-E0FF-4ECE-BBF9-64D85E4709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37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FB176-E0FF-4ECE-BBF9-64D85E4709D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384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1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02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975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246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8317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07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389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074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4103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6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797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먼저 정부</a:t>
            </a:r>
            <a:r>
              <a:rPr lang="en-US" altLang="ko-KR" dirty="0"/>
              <a:t>24 </a:t>
            </a:r>
            <a:r>
              <a:rPr lang="ko-KR" altLang="en-US" dirty="0"/>
              <a:t>홈페이지에서 사업자등록증명원을 발급받는 방법을 설명 드리겠습니다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네이버에서 정부</a:t>
            </a:r>
            <a:r>
              <a:rPr lang="en-US" altLang="ko-KR" dirty="0"/>
              <a:t>24</a:t>
            </a:r>
            <a:r>
              <a:rPr lang="ko-KR" altLang="en-US" dirty="0"/>
              <a:t>로 검색하여 홈페이지에 접속합니다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185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9749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748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9180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971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094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최초 화면에서 회원가입을 하시고 </a:t>
            </a:r>
            <a:r>
              <a:rPr lang="ko-KR" altLang="en-US" dirty="0" err="1"/>
              <a:t>카카오톡</a:t>
            </a:r>
            <a:r>
              <a:rPr lang="ko-KR" altLang="en-US" dirty="0"/>
              <a:t> 등 민간인증서를 선택하여 로그인 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민간인증서는 간단한 신원확인을 거쳐 발급이 가능합니다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5498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정부</a:t>
            </a:r>
            <a:r>
              <a:rPr lang="en-US" altLang="ko-KR" dirty="0"/>
              <a:t>24</a:t>
            </a:r>
            <a:r>
              <a:rPr lang="ko-KR" altLang="en-US" dirty="0"/>
              <a:t>에 로그인하고 </a:t>
            </a:r>
            <a:r>
              <a:rPr lang="ko-KR" altLang="en-US" dirty="0" err="1"/>
              <a:t>검색창에</a:t>
            </a:r>
            <a:r>
              <a:rPr lang="ko-KR" altLang="en-US" dirty="0"/>
              <a:t> </a:t>
            </a:r>
            <a:r>
              <a:rPr lang="en-US" altLang="ko-KR" dirty="0"/>
              <a:t>“</a:t>
            </a:r>
            <a:r>
              <a:rPr lang="ko-KR" altLang="en-US" dirty="0"/>
              <a:t>사업자등록증명원</a:t>
            </a:r>
            <a:r>
              <a:rPr lang="en-US" altLang="ko-KR" dirty="0"/>
              <a:t>”</a:t>
            </a:r>
            <a:r>
              <a:rPr lang="ko-KR" altLang="en-US" dirty="0"/>
              <a:t>을 검색합니다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43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민원서비스</a:t>
            </a:r>
            <a:r>
              <a:rPr lang="ko-KR" altLang="en-US" baseline="0" dirty="0"/>
              <a:t> 항목에 표시된 사업자등록증명 발급하기를 클릭합니다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89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신청정보를</a:t>
            </a:r>
            <a:r>
              <a:rPr lang="ko-KR" altLang="en-US" dirty="0"/>
              <a:t> 입력합니다</a:t>
            </a:r>
            <a:r>
              <a:rPr lang="en-US" altLang="ko-KR" dirty="0"/>
              <a:t>. </a:t>
            </a:r>
            <a:r>
              <a:rPr lang="ko-KR" altLang="en-US" dirty="0"/>
              <a:t>이때 반드시 주민등록번호 공개여부는 비공개</a:t>
            </a:r>
            <a:r>
              <a:rPr lang="en-US" altLang="ko-KR" dirty="0"/>
              <a:t>, </a:t>
            </a:r>
            <a:r>
              <a:rPr lang="ko-KR" altLang="en-US" dirty="0"/>
              <a:t>수령 방법은 </a:t>
            </a:r>
            <a:r>
              <a:rPr lang="ko-KR" altLang="en-US" dirty="0" err="1"/>
              <a:t>온라인발급</a:t>
            </a:r>
            <a:r>
              <a:rPr lang="en-US" altLang="ko-KR" dirty="0"/>
              <a:t>(</a:t>
            </a:r>
            <a:r>
              <a:rPr lang="ko-KR" altLang="en-US" dirty="0"/>
              <a:t>전자문서지갑</a:t>
            </a:r>
            <a:r>
              <a:rPr lang="en-US" altLang="ko-KR" dirty="0"/>
              <a:t>)</a:t>
            </a:r>
            <a:r>
              <a:rPr lang="ko-KR" altLang="en-US" dirty="0"/>
              <a:t>을 선택하여야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88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발급받은 사업자등록증명원을 확인하기 위해 전자증명서로 이동합니다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3421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해당 사업자등록증명원이 </a:t>
            </a:r>
            <a:r>
              <a:rPr lang="en-US" altLang="ko-KR" dirty="0"/>
              <a:t>7</a:t>
            </a:r>
            <a:r>
              <a:rPr lang="ko-KR" altLang="en-US" dirty="0"/>
              <a:t>일 이내 발급된 것인지 확인하고 보내기를 클릭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281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dirty="0" err="1">
                <a:solidFill>
                  <a:schemeClr val="bg1"/>
                </a:solidFill>
              </a:rPr>
              <a:t>제출처의</a:t>
            </a:r>
            <a:r>
              <a:rPr lang="ko-KR" altLang="en-US" sz="1200" b="1" dirty="0">
                <a:solidFill>
                  <a:schemeClr val="bg1"/>
                </a:solidFill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</a:rPr>
              <a:t>‘</a:t>
            </a:r>
            <a:r>
              <a:rPr lang="ko-KR" altLang="en-US" sz="1200" b="1" dirty="0">
                <a:solidFill>
                  <a:schemeClr val="bg1"/>
                </a:solidFill>
              </a:rPr>
              <a:t>수취지갑검색</a:t>
            </a:r>
            <a:r>
              <a:rPr lang="en-US" altLang="ko-KR" sz="1200" b="1" dirty="0">
                <a:solidFill>
                  <a:schemeClr val="bg1"/>
                </a:solidFill>
              </a:rPr>
              <a:t>‘</a:t>
            </a:r>
            <a:r>
              <a:rPr lang="ko-KR" altLang="en-US" sz="1200" b="1" dirty="0">
                <a:solidFill>
                  <a:schemeClr val="bg1"/>
                </a:solidFill>
              </a:rPr>
              <a:t>에서  </a:t>
            </a:r>
            <a:r>
              <a:rPr lang="en-US" altLang="ko-KR" sz="1200" b="1" dirty="0">
                <a:solidFill>
                  <a:schemeClr val="bg1"/>
                </a:solidFill>
              </a:rPr>
              <a:t>‘</a:t>
            </a:r>
            <a:r>
              <a:rPr lang="ko-KR" altLang="en-US" sz="1200" b="1" dirty="0">
                <a:solidFill>
                  <a:schemeClr val="bg1"/>
                </a:solidFill>
              </a:rPr>
              <a:t>한국무역정보통신</a:t>
            </a:r>
            <a:r>
              <a:rPr lang="en-US" altLang="ko-KR" sz="1200" b="1" dirty="0">
                <a:solidFill>
                  <a:schemeClr val="bg1"/>
                </a:solidFill>
              </a:rPr>
              <a:t>’</a:t>
            </a:r>
            <a:r>
              <a:rPr lang="ko-KR" altLang="en-US" sz="1200" b="1" dirty="0">
                <a:solidFill>
                  <a:schemeClr val="bg1"/>
                </a:solidFill>
              </a:rPr>
              <a:t>을 검색하고 선택 및 증명서를 보냅니다</a:t>
            </a:r>
            <a:r>
              <a:rPr lang="en-US" altLang="ko-KR" sz="1200" b="1" dirty="0">
                <a:solidFill>
                  <a:schemeClr val="bg1"/>
                </a:solidFill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0A776-7E02-4F0A-B808-DCC556617B1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870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383-9DBB-4A7A-90B2-237ADAF476CA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6383708"/>
            <a:ext cx="598205" cy="474292"/>
          </a:xfrm>
        </p:spPr>
        <p:txBody>
          <a:bodyPr/>
          <a:lstStyle>
            <a:lvl1pPr algn="r">
              <a:defRPr sz="1800" b="1">
                <a:solidFill>
                  <a:srgbClr val="0078D7"/>
                </a:solidFill>
              </a:defRPr>
            </a:lvl1pPr>
          </a:lstStyle>
          <a:p>
            <a:fld id="{E7DA34A4-3904-416E-9BBF-444726BB520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788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B36-A1A9-4D94-961F-8221CD4DA6C1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91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B254-9119-45EE-8320-47BE52CE8324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7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1AD4-1D6C-4752-A0B7-9809F335C932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99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9649-014E-4E88-97E6-63E7A1DB3747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97BCE-2D18-4FA2-8223-12D6A89C3B83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74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6407-464D-4439-8C2A-21088A5003E3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14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335F-F3C5-46F0-82DE-91456A72C281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73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A108-A003-4C5E-92E2-FA3410EB33FC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185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89861-2F09-490F-BF5C-2C4884576831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79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3BFDB79-1F1B-4F37-B4D4-1FD0A24828B2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98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BC301-53C9-4DCD-A288-A574CB5FE790}" type="datetime1">
              <a:rPr lang="ko-KR" altLang="en-US" smtClean="0"/>
              <a:t>2025-06-16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7DA34A4-3904-416E-9BBF-444726BB52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479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4BD0B1D-3BCB-B466-FCC8-032D61DAE700}"/>
              </a:ext>
            </a:extLst>
          </p:cNvPr>
          <p:cNvSpPr txBox="1"/>
          <p:nvPr/>
        </p:nvSpPr>
        <p:spPr>
          <a:xfrm>
            <a:off x="591671" y="300235"/>
            <a:ext cx="11144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ko-KR" altLang="en-US" sz="2800" b="1" dirty="0" err="1"/>
              <a:t>비대면</a:t>
            </a:r>
            <a:r>
              <a:rPr lang="ko-KR" altLang="en-US" sz="2800" b="1" dirty="0"/>
              <a:t> 공동인증서 신청 및 발급 절차</a:t>
            </a:r>
            <a:endParaRPr lang="en-US" altLang="ko-KR" sz="2800" b="1" dirty="0"/>
          </a:p>
        </p:txBody>
      </p:sp>
      <p:sp>
        <p:nvSpPr>
          <p:cNvPr id="13" name="모서리가 둥근 직사각형 7">
            <a:extLst>
              <a:ext uri="{FF2B5EF4-FFF2-40B4-BE49-F238E27FC236}">
                <a16:creationId xmlns:a16="http://schemas.microsoft.com/office/drawing/2014/main" id="{E84BC883-C65C-5E83-E641-E396DC379441}"/>
              </a:ext>
            </a:extLst>
          </p:cNvPr>
          <p:cNvSpPr/>
          <p:nvPr/>
        </p:nvSpPr>
        <p:spPr>
          <a:xfrm>
            <a:off x="3236055" y="1059121"/>
            <a:ext cx="2746130" cy="328869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상세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안내 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 12P ~ 23P</a:t>
            </a:r>
          </a:p>
        </p:txBody>
      </p:sp>
      <p:sp>
        <p:nvSpPr>
          <p:cNvPr id="14" name="모서리가 둥근 직사각형 7">
            <a:extLst>
              <a:ext uri="{FF2B5EF4-FFF2-40B4-BE49-F238E27FC236}">
                <a16:creationId xmlns:a16="http://schemas.microsoft.com/office/drawing/2014/main" id="{0C93232F-340B-6EA5-3E9B-A7776CBDF26A}"/>
              </a:ext>
            </a:extLst>
          </p:cNvPr>
          <p:cNvSpPr/>
          <p:nvPr/>
        </p:nvSpPr>
        <p:spPr>
          <a:xfrm>
            <a:off x="3236055" y="1545511"/>
            <a:ext cx="2746130" cy="1674951"/>
          </a:xfrm>
          <a:prstGeom prst="homePlate">
            <a:avLst>
              <a:gd name="adj" fmla="val 1540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+mn-ea"/>
              </a:rPr>
              <a:t>국토교통부 홈페이지에서</a:t>
            </a:r>
            <a:endParaRPr lang="en-US" altLang="ko-KR" b="1" dirty="0">
              <a:latin typeface="+mn-ea"/>
            </a:endParaRPr>
          </a:p>
          <a:p>
            <a:pPr algn="ctr"/>
            <a:r>
              <a:rPr lang="ko-KR" altLang="en-US" b="1" dirty="0" err="1">
                <a:latin typeface="+mn-ea"/>
              </a:rPr>
              <a:t>비대면</a:t>
            </a:r>
            <a:r>
              <a:rPr lang="ko-KR" altLang="en-US" b="1" dirty="0">
                <a:latin typeface="+mn-ea"/>
              </a:rPr>
              <a:t> 신원확인 및 인증서 신청</a:t>
            </a:r>
            <a:endParaRPr lang="en-US" altLang="ko-KR" b="1" dirty="0">
              <a:latin typeface="+mn-ea"/>
            </a:endParaRPr>
          </a:p>
        </p:txBody>
      </p:sp>
      <p:sp>
        <p:nvSpPr>
          <p:cNvPr id="15" name="모서리가 둥근 직사각형 7">
            <a:extLst>
              <a:ext uri="{FF2B5EF4-FFF2-40B4-BE49-F238E27FC236}">
                <a16:creationId xmlns:a16="http://schemas.microsoft.com/office/drawing/2014/main" id="{88469543-A30C-DEBB-BF6E-551B7146EA47}"/>
              </a:ext>
            </a:extLst>
          </p:cNvPr>
          <p:cNvSpPr/>
          <p:nvPr/>
        </p:nvSpPr>
        <p:spPr>
          <a:xfrm>
            <a:off x="6201772" y="1059120"/>
            <a:ext cx="2746130" cy="328869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상세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안내 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 24P ~ 25P</a:t>
            </a:r>
          </a:p>
        </p:txBody>
      </p:sp>
      <p:sp>
        <p:nvSpPr>
          <p:cNvPr id="16" name="모서리가 둥근 직사각형 7">
            <a:extLst>
              <a:ext uri="{FF2B5EF4-FFF2-40B4-BE49-F238E27FC236}">
                <a16:creationId xmlns:a16="http://schemas.microsoft.com/office/drawing/2014/main" id="{02F6596E-DA6A-93E4-6A61-724504B5B43B}"/>
              </a:ext>
            </a:extLst>
          </p:cNvPr>
          <p:cNvSpPr/>
          <p:nvPr/>
        </p:nvSpPr>
        <p:spPr>
          <a:xfrm>
            <a:off x="9154196" y="1059120"/>
            <a:ext cx="2746130" cy="328869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상세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안내 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 26P</a:t>
            </a:r>
          </a:p>
        </p:txBody>
      </p:sp>
      <p:sp>
        <p:nvSpPr>
          <p:cNvPr id="17" name="모서리가 둥근 직사각형 7">
            <a:extLst>
              <a:ext uri="{FF2B5EF4-FFF2-40B4-BE49-F238E27FC236}">
                <a16:creationId xmlns:a16="http://schemas.microsoft.com/office/drawing/2014/main" id="{500ABEBE-443A-D556-3DC0-E2AAAD94A297}"/>
              </a:ext>
            </a:extLst>
          </p:cNvPr>
          <p:cNvSpPr/>
          <p:nvPr/>
        </p:nvSpPr>
        <p:spPr>
          <a:xfrm>
            <a:off x="6201772" y="1545511"/>
            <a:ext cx="2746130" cy="1674951"/>
          </a:xfrm>
          <a:prstGeom prst="homePlate">
            <a:avLst>
              <a:gd name="adj" fmla="val 1540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b="1" dirty="0">
              <a:latin typeface="+mn-ea"/>
            </a:endParaRPr>
          </a:p>
          <a:p>
            <a:pPr algn="ctr"/>
            <a:r>
              <a:rPr lang="ko-KR" altLang="en-US" b="1" dirty="0">
                <a:latin typeface="+mn-ea"/>
              </a:rPr>
              <a:t>참조번호와 인가코드를 이용하여 인증홈페이지에서 인증서 발급</a:t>
            </a:r>
            <a:endParaRPr lang="en-US" altLang="ko-KR" b="1" dirty="0">
              <a:latin typeface="+mn-ea"/>
            </a:endParaRPr>
          </a:p>
        </p:txBody>
      </p:sp>
      <p:sp>
        <p:nvSpPr>
          <p:cNvPr id="20" name="오각형 4">
            <a:extLst>
              <a:ext uri="{FF2B5EF4-FFF2-40B4-BE49-F238E27FC236}">
                <a16:creationId xmlns:a16="http://schemas.microsoft.com/office/drawing/2014/main" id="{E7C7378C-8D51-7BDA-ACF9-0179BEF65854}"/>
              </a:ext>
            </a:extLst>
          </p:cNvPr>
          <p:cNvSpPr/>
          <p:nvPr/>
        </p:nvSpPr>
        <p:spPr>
          <a:xfrm>
            <a:off x="3247103" y="3382785"/>
            <a:ext cx="2620356" cy="3081515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216000" rtlCol="0" anchor="t" anchorCtr="0"/>
          <a:lstStyle/>
          <a:p>
            <a:r>
              <a:rPr lang="ko-KR" altLang="en-US" sz="1700" b="1" spc="-200" dirty="0">
                <a:solidFill>
                  <a:schemeClr val="bg1"/>
                </a:solidFill>
              </a:rPr>
              <a:t>부동산  홈페이지에서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chemeClr val="bg1"/>
                </a:solidFill>
              </a:rPr>
              <a:t>인증서를 신청합니다</a:t>
            </a:r>
            <a:r>
              <a:rPr lang="en-US" altLang="ko-KR" sz="1700" b="1" spc="-200" dirty="0">
                <a:solidFill>
                  <a:schemeClr val="bg1"/>
                </a:solidFill>
              </a:rPr>
              <a:t>.</a:t>
            </a:r>
          </a:p>
          <a:p>
            <a:r>
              <a:rPr lang="en-US" altLang="ko-KR" sz="1700" b="1" spc="-200" dirty="0">
                <a:solidFill>
                  <a:schemeClr val="bg1"/>
                </a:solidFill>
              </a:rPr>
              <a:t>1. </a:t>
            </a:r>
            <a:r>
              <a:rPr lang="ko-KR" altLang="en-US" sz="1700" b="1" spc="-200" dirty="0">
                <a:solidFill>
                  <a:srgbClr val="FFFF00"/>
                </a:solidFill>
              </a:rPr>
              <a:t>휴대폰</a:t>
            </a:r>
            <a:r>
              <a:rPr lang="ko-KR" altLang="en-US" sz="1700" b="1" spc="-200" dirty="0">
                <a:solidFill>
                  <a:schemeClr val="bg1"/>
                </a:solidFill>
              </a:rPr>
              <a:t> 문자인증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en-US" altLang="ko-KR" sz="1700" b="1" spc="-200" dirty="0">
                <a:solidFill>
                  <a:schemeClr val="bg1"/>
                </a:solidFill>
              </a:rPr>
              <a:t>2. </a:t>
            </a:r>
            <a:r>
              <a:rPr lang="ko-KR" altLang="en-US" sz="1700" b="1" spc="-200" dirty="0">
                <a:solidFill>
                  <a:srgbClr val="FFFF00"/>
                </a:solidFill>
              </a:rPr>
              <a:t>신분증</a:t>
            </a:r>
            <a:r>
              <a:rPr lang="ko-KR" altLang="en-US" sz="1700" b="1" spc="-200" dirty="0">
                <a:solidFill>
                  <a:schemeClr val="bg1"/>
                </a:solidFill>
              </a:rPr>
              <a:t> 사진촬영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en-US" altLang="ko-KR" sz="1700" b="1" spc="-200" dirty="0">
                <a:solidFill>
                  <a:schemeClr val="bg1"/>
                </a:solidFill>
              </a:rPr>
              <a:t>3. </a:t>
            </a:r>
            <a:r>
              <a:rPr lang="ko-KR" altLang="en-US" sz="1700" b="1" spc="-200" dirty="0">
                <a:solidFill>
                  <a:srgbClr val="FFFF00"/>
                </a:solidFill>
              </a:rPr>
              <a:t>계좌</a:t>
            </a:r>
            <a:r>
              <a:rPr lang="ko-KR" altLang="en-US" sz="1700" b="1" spc="-200" dirty="0">
                <a:solidFill>
                  <a:schemeClr val="bg1"/>
                </a:solidFill>
              </a:rPr>
              <a:t>인증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en-US" altLang="ko-KR" sz="1700" b="1" spc="-200" dirty="0">
                <a:solidFill>
                  <a:schemeClr val="bg1"/>
                </a:solidFill>
              </a:rPr>
              <a:t>4. </a:t>
            </a:r>
            <a:r>
              <a:rPr lang="ko-KR" altLang="en-US" sz="1700" b="1" spc="-200" dirty="0">
                <a:solidFill>
                  <a:schemeClr val="bg1"/>
                </a:solidFill>
              </a:rPr>
              <a:t>사업자등록증명원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chemeClr val="bg1"/>
                </a:solidFill>
              </a:rPr>
              <a:t>    </a:t>
            </a:r>
            <a:r>
              <a:rPr lang="ko-KR" altLang="en-US" sz="1700" b="1" spc="-200" dirty="0">
                <a:solidFill>
                  <a:srgbClr val="FFFF00"/>
                </a:solidFill>
              </a:rPr>
              <a:t>서류수신확인</a:t>
            </a:r>
            <a:r>
              <a:rPr lang="ko-KR" altLang="en-US" sz="1700" b="1" spc="-200" dirty="0">
                <a:solidFill>
                  <a:schemeClr val="bg1"/>
                </a:solidFill>
              </a:rPr>
              <a:t> </a:t>
            </a:r>
            <a:r>
              <a:rPr lang="ko-KR" altLang="en-US" sz="1700" b="1" spc="-200" dirty="0">
                <a:solidFill>
                  <a:srgbClr val="FFFF00"/>
                </a:solidFill>
              </a:rPr>
              <a:t> </a:t>
            </a:r>
            <a:r>
              <a:rPr lang="ko-KR" altLang="en-US" sz="1700" b="1" spc="-200" dirty="0">
                <a:solidFill>
                  <a:schemeClr val="bg1"/>
                </a:solidFill>
              </a:rPr>
              <a:t>클릭 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chemeClr val="bg1"/>
                </a:solidFill>
              </a:rPr>
              <a:t>마지막으로 요금을 결제합니다</a:t>
            </a:r>
            <a:r>
              <a:rPr lang="en-US" altLang="ko-KR" sz="1700" b="1" spc="-200" dirty="0">
                <a:solidFill>
                  <a:schemeClr val="bg1"/>
                </a:solidFill>
              </a:rPr>
              <a:t>.</a:t>
            </a:r>
            <a:endParaRPr lang="ko-KR" altLang="en-US" sz="1700" b="1" spc="-200" dirty="0">
              <a:solidFill>
                <a:schemeClr val="bg1"/>
              </a:solidFill>
            </a:endParaRPr>
          </a:p>
        </p:txBody>
      </p:sp>
      <p:sp>
        <p:nvSpPr>
          <p:cNvPr id="21" name="오각형 4">
            <a:extLst>
              <a:ext uri="{FF2B5EF4-FFF2-40B4-BE49-F238E27FC236}">
                <a16:creationId xmlns:a16="http://schemas.microsoft.com/office/drawing/2014/main" id="{20C03DF2-1A17-C209-AA17-824B06806382}"/>
              </a:ext>
            </a:extLst>
          </p:cNvPr>
          <p:cNvSpPr/>
          <p:nvPr/>
        </p:nvSpPr>
        <p:spPr>
          <a:xfrm>
            <a:off x="6212820" y="3382785"/>
            <a:ext cx="2620356" cy="3081515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216000" rtlCol="0" anchor="t" anchorCtr="0"/>
          <a:lstStyle/>
          <a:p>
            <a:r>
              <a:rPr lang="ko-KR" altLang="en-US" sz="1700" b="1" spc="-200" dirty="0">
                <a:solidFill>
                  <a:schemeClr val="bg1"/>
                </a:solidFill>
              </a:rPr>
              <a:t>신청서에 기재한 휴대폰 및 이메일로 인증서 안내가 발송되고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카톡</a:t>
            </a:r>
            <a:r>
              <a:rPr lang="en-US" altLang="ko-KR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(</a:t>
            </a:r>
            <a:r>
              <a:rPr lang="ko-KR" altLang="en-US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문자</a:t>
            </a:r>
            <a:r>
              <a:rPr lang="en-US" altLang="ko-KR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)</a:t>
            </a:r>
            <a:r>
              <a:rPr lang="ko-KR" altLang="en-US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  </a:t>
            </a:r>
            <a:r>
              <a:rPr lang="en-US" altLang="ko-KR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+ </a:t>
            </a:r>
            <a:r>
              <a:rPr lang="ko-KR" altLang="en-US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이메일로 </a:t>
            </a:r>
            <a:r>
              <a:rPr lang="ko-KR" altLang="en-US" sz="1700" b="1" spc="-200" dirty="0">
                <a:solidFill>
                  <a:schemeClr val="bg1"/>
                </a:solidFill>
              </a:rPr>
              <a:t>보낸 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rgbClr val="FFFF00"/>
                </a:solidFill>
              </a:rPr>
              <a:t>참조번호</a:t>
            </a:r>
            <a:r>
              <a:rPr lang="en-US" altLang="ko-KR" sz="1700" b="1" spc="-200" dirty="0">
                <a:solidFill>
                  <a:srgbClr val="FFFF00"/>
                </a:solidFill>
              </a:rPr>
              <a:t>/</a:t>
            </a:r>
            <a:r>
              <a:rPr lang="ko-KR" altLang="en-US" sz="1700" b="1" spc="-200" dirty="0">
                <a:solidFill>
                  <a:srgbClr val="FFFF00"/>
                </a:solidFill>
              </a:rPr>
              <a:t>인가코드</a:t>
            </a:r>
            <a:r>
              <a:rPr lang="ko-KR" altLang="en-US" sz="1700" b="1" spc="-200" dirty="0">
                <a:solidFill>
                  <a:schemeClr val="bg1"/>
                </a:solidFill>
              </a:rPr>
              <a:t>를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chemeClr val="bg1"/>
                </a:solidFill>
              </a:rPr>
              <a:t>입력하여 인증서를 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en-US" altLang="ko-KR" sz="1700" b="1" spc="-200" dirty="0">
                <a:solidFill>
                  <a:srgbClr val="FFFF00"/>
                </a:solidFill>
              </a:rPr>
              <a:t>USB </a:t>
            </a:r>
            <a:r>
              <a:rPr lang="ko-KR" altLang="en-US" sz="1700" b="1" spc="-200" dirty="0">
                <a:solidFill>
                  <a:srgbClr val="FFFF00"/>
                </a:solidFill>
              </a:rPr>
              <a:t>또는 하드디스크</a:t>
            </a:r>
            <a:r>
              <a:rPr lang="ko-KR" altLang="en-US" sz="1700" b="1" spc="-200" dirty="0">
                <a:solidFill>
                  <a:schemeClr val="bg1"/>
                </a:solidFill>
              </a:rPr>
              <a:t>에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chemeClr val="bg1"/>
                </a:solidFill>
              </a:rPr>
              <a:t>발급받습니다</a:t>
            </a:r>
            <a:r>
              <a:rPr lang="en-US" altLang="ko-KR" sz="1700" b="1" spc="-200" dirty="0">
                <a:solidFill>
                  <a:schemeClr val="bg1"/>
                </a:solidFill>
              </a:rPr>
              <a:t>.</a:t>
            </a:r>
            <a:endParaRPr lang="ko-KR" altLang="en-US" sz="1700" b="1" spc="-200" dirty="0">
              <a:solidFill>
                <a:schemeClr val="bg1"/>
              </a:solidFill>
            </a:endParaRPr>
          </a:p>
        </p:txBody>
      </p:sp>
      <p:sp>
        <p:nvSpPr>
          <p:cNvPr id="22" name="오각형 4">
            <a:extLst>
              <a:ext uri="{FF2B5EF4-FFF2-40B4-BE49-F238E27FC236}">
                <a16:creationId xmlns:a16="http://schemas.microsoft.com/office/drawing/2014/main" id="{F9B0F123-3B54-3C23-2949-30A9C024E46D}"/>
              </a:ext>
            </a:extLst>
          </p:cNvPr>
          <p:cNvSpPr/>
          <p:nvPr/>
        </p:nvSpPr>
        <p:spPr>
          <a:xfrm>
            <a:off x="9165244" y="3382785"/>
            <a:ext cx="2620356" cy="3081515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216000" rtlCol="0" anchor="t" anchorCtr="0"/>
          <a:lstStyle/>
          <a:p>
            <a:r>
              <a:rPr lang="ko-KR" altLang="en-US" sz="1700" b="1" spc="-200" dirty="0">
                <a:solidFill>
                  <a:schemeClr val="bg1"/>
                </a:solidFill>
              </a:rPr>
              <a:t>부동산 전자계약 홈페이지에 로그인 후 </a:t>
            </a:r>
            <a:endParaRPr lang="en-US" altLang="ko-KR" sz="1700" b="1" spc="-200" dirty="0">
              <a:solidFill>
                <a:schemeClr val="bg1"/>
              </a:solidFill>
            </a:endParaRPr>
          </a:p>
          <a:p>
            <a:endParaRPr lang="en-US" altLang="ko-KR" sz="1700" b="1" spc="-200" dirty="0">
              <a:solidFill>
                <a:schemeClr val="bg1"/>
              </a:solidFill>
            </a:endParaRPr>
          </a:p>
          <a:p>
            <a:r>
              <a:rPr lang="ko-KR" altLang="en-US" sz="1700" b="1" spc="-200" dirty="0">
                <a:solidFill>
                  <a:schemeClr val="bg1"/>
                </a:solidFill>
                <a:highlight>
                  <a:srgbClr val="FF0000"/>
                </a:highlight>
              </a:rPr>
              <a:t>회원정보</a:t>
            </a:r>
            <a:r>
              <a:rPr lang="ko-KR" altLang="en-US" sz="1700" b="1" spc="-200" dirty="0">
                <a:solidFill>
                  <a:schemeClr val="bg1"/>
                </a:solidFill>
              </a:rPr>
              <a:t>메뉴에서   인증서를 등록하여 사용하여야 만 전자계약이 가능합니다</a:t>
            </a:r>
            <a:r>
              <a:rPr lang="en-US" altLang="ko-KR" sz="1700" b="1" spc="-200" dirty="0">
                <a:solidFill>
                  <a:schemeClr val="bg1"/>
                </a:solidFill>
              </a:rPr>
              <a:t>.</a:t>
            </a:r>
            <a:endParaRPr lang="ko-KR" altLang="en-US" sz="1700" b="1" spc="-200" dirty="0">
              <a:solidFill>
                <a:schemeClr val="bg1"/>
              </a:solidFill>
            </a:endParaRPr>
          </a:p>
        </p:txBody>
      </p:sp>
      <p:sp>
        <p:nvSpPr>
          <p:cNvPr id="23" name="모서리가 둥근 직사각형 7">
            <a:extLst>
              <a:ext uri="{FF2B5EF4-FFF2-40B4-BE49-F238E27FC236}">
                <a16:creationId xmlns:a16="http://schemas.microsoft.com/office/drawing/2014/main" id="{0EE82FDE-DE93-B4ED-3B19-B2D417F6ACFF}"/>
              </a:ext>
            </a:extLst>
          </p:cNvPr>
          <p:cNvSpPr/>
          <p:nvPr/>
        </p:nvSpPr>
        <p:spPr>
          <a:xfrm>
            <a:off x="306073" y="1486261"/>
            <a:ext cx="2746130" cy="1734201"/>
          </a:xfrm>
          <a:prstGeom prst="homePlate">
            <a:avLst>
              <a:gd name="adj" fmla="val 1540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00" dirty="0">
                <a:latin typeface="+mn-ea"/>
              </a:rPr>
              <a:t>정부 </a:t>
            </a:r>
            <a:r>
              <a:rPr lang="en-US" altLang="ko-KR" b="1" spc="-100" dirty="0">
                <a:latin typeface="+mn-ea"/>
              </a:rPr>
              <a:t>24 </a:t>
            </a:r>
            <a:r>
              <a:rPr lang="ko-KR" altLang="en-US" b="1" spc="-100" dirty="0" err="1">
                <a:latin typeface="+mn-ea"/>
              </a:rPr>
              <a:t>어플에서</a:t>
            </a:r>
            <a:r>
              <a:rPr lang="ko-KR" altLang="en-US" b="1" spc="-100" dirty="0">
                <a:latin typeface="+mn-ea"/>
              </a:rPr>
              <a:t> 전자지갑 가입 및 사업자 </a:t>
            </a:r>
            <a:r>
              <a:rPr lang="ko-KR" altLang="en-US" b="1" spc="-100" dirty="0" err="1">
                <a:latin typeface="+mn-ea"/>
              </a:rPr>
              <a:t>증명원</a:t>
            </a:r>
            <a:r>
              <a:rPr lang="ko-KR" altLang="en-US" b="1" spc="-100" dirty="0">
                <a:latin typeface="+mn-ea"/>
              </a:rPr>
              <a:t> 전송</a:t>
            </a:r>
            <a:endParaRPr lang="en-US" altLang="ko-KR" b="1" spc="-100" dirty="0">
              <a:latin typeface="+mn-ea"/>
            </a:endParaRPr>
          </a:p>
        </p:txBody>
      </p:sp>
      <p:sp>
        <p:nvSpPr>
          <p:cNvPr id="25" name="오각형 4">
            <a:extLst>
              <a:ext uri="{FF2B5EF4-FFF2-40B4-BE49-F238E27FC236}">
                <a16:creationId xmlns:a16="http://schemas.microsoft.com/office/drawing/2014/main" id="{F35627B3-9DE0-69FB-23F3-A2E61978B575}"/>
              </a:ext>
            </a:extLst>
          </p:cNvPr>
          <p:cNvSpPr/>
          <p:nvPr/>
        </p:nvSpPr>
        <p:spPr>
          <a:xfrm>
            <a:off x="330683" y="3382784"/>
            <a:ext cx="2620356" cy="3081515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216000" rtlCol="0" anchor="t" anchorCtr="0"/>
          <a:lstStyle/>
          <a:p>
            <a:pPr algn="ctr"/>
            <a:r>
              <a:rPr lang="ko-KR" altLang="en-US" sz="1600" b="1" spc="-100" dirty="0">
                <a:latin typeface="+mn-ea"/>
              </a:rPr>
              <a:t>대표자명의 </a:t>
            </a:r>
            <a:r>
              <a:rPr lang="ko-KR" altLang="en-US" sz="1600" b="1" spc="-100" dirty="0" err="1">
                <a:latin typeface="+mn-ea"/>
              </a:rPr>
              <a:t>핸드폰에서정부</a:t>
            </a:r>
            <a:r>
              <a:rPr lang="en-US" altLang="ko-KR" sz="1600" b="1" spc="-100" dirty="0">
                <a:latin typeface="+mn-ea"/>
              </a:rPr>
              <a:t>24</a:t>
            </a:r>
            <a:r>
              <a:rPr lang="ko-KR" altLang="en-US" sz="1600" b="1" spc="-100" dirty="0">
                <a:latin typeface="+mn-ea"/>
              </a:rPr>
              <a:t>어플 실행 후 </a:t>
            </a:r>
            <a:r>
              <a:rPr lang="ko-KR" altLang="en-US" sz="1600" b="1" spc="-100" dirty="0">
                <a:solidFill>
                  <a:srgbClr val="FFFF00"/>
                </a:solidFill>
                <a:latin typeface="+mn-ea"/>
              </a:rPr>
              <a:t>전자지갑 가입</a:t>
            </a:r>
            <a:endParaRPr lang="en-US" altLang="ko-KR" sz="1600" b="1" spc="-100" dirty="0">
              <a:solidFill>
                <a:srgbClr val="FFFF00"/>
              </a:solidFill>
              <a:latin typeface="+mn-ea"/>
            </a:endParaRPr>
          </a:p>
          <a:p>
            <a:pPr algn="ctr"/>
            <a:endParaRPr lang="en-US" altLang="ko-KR" sz="1600" b="1" spc="-100" dirty="0">
              <a:latin typeface="+mn-ea"/>
            </a:endParaRPr>
          </a:p>
          <a:p>
            <a:pPr algn="ctr"/>
            <a:r>
              <a:rPr lang="ko-KR" altLang="en-US" sz="1600" b="1" spc="-100" dirty="0">
                <a:latin typeface="+mn-ea"/>
              </a:rPr>
              <a:t>정부</a:t>
            </a:r>
            <a:r>
              <a:rPr lang="en-US" altLang="ko-KR" sz="1600" b="1" spc="-100" dirty="0">
                <a:latin typeface="+mn-ea"/>
              </a:rPr>
              <a:t>24</a:t>
            </a:r>
            <a:r>
              <a:rPr lang="ko-KR" altLang="en-US" sz="1600" b="1" spc="-100" dirty="0">
                <a:latin typeface="+mn-ea"/>
              </a:rPr>
              <a:t>에서  사업자등록증명원을</a:t>
            </a:r>
            <a:endParaRPr lang="en-US" altLang="ko-KR" sz="1600" b="1" spc="-100" dirty="0">
              <a:latin typeface="+mn-ea"/>
            </a:endParaRPr>
          </a:p>
          <a:p>
            <a:pPr algn="ctr"/>
            <a:r>
              <a:rPr lang="ko-KR" altLang="en-US" sz="1600" b="1" spc="-100" dirty="0">
                <a:solidFill>
                  <a:srgbClr val="FFFF00"/>
                </a:solidFill>
                <a:latin typeface="+mn-ea"/>
              </a:rPr>
              <a:t>한국무역정보통신</a:t>
            </a:r>
            <a:endParaRPr lang="en-US" altLang="ko-KR" sz="1600" b="1" spc="-100" dirty="0">
              <a:solidFill>
                <a:srgbClr val="FFFF00"/>
              </a:solidFill>
              <a:latin typeface="+mn-ea"/>
            </a:endParaRPr>
          </a:p>
          <a:p>
            <a:pPr algn="ctr"/>
            <a:r>
              <a:rPr lang="ko-KR" altLang="en-US" sz="1600" b="1" spc="-100" dirty="0">
                <a:latin typeface="+mn-ea"/>
              </a:rPr>
              <a:t>전송</a:t>
            </a:r>
            <a:endParaRPr lang="en-US" altLang="ko-KR" sz="1600" b="1" spc="-100" dirty="0">
              <a:latin typeface="+mn-ea"/>
            </a:endParaRPr>
          </a:p>
          <a:p>
            <a:endParaRPr lang="ko-KR" altLang="en-US" sz="1600" b="1" spc="-200" dirty="0">
              <a:solidFill>
                <a:schemeClr val="bg1"/>
              </a:solidFill>
            </a:endParaRPr>
          </a:p>
          <a:p>
            <a:pPr algn="ctr"/>
            <a:endParaRPr lang="ko-KR" altLang="en-US" sz="1700" dirty="0"/>
          </a:p>
        </p:txBody>
      </p:sp>
      <p:sp>
        <p:nvSpPr>
          <p:cNvPr id="27" name="모서리가 둥근 직사각형 7">
            <a:extLst>
              <a:ext uri="{FF2B5EF4-FFF2-40B4-BE49-F238E27FC236}">
                <a16:creationId xmlns:a16="http://schemas.microsoft.com/office/drawing/2014/main" id="{DE8548BC-E9F3-EE16-365C-FEFB8F5FAC87}"/>
              </a:ext>
            </a:extLst>
          </p:cNvPr>
          <p:cNvSpPr/>
          <p:nvPr/>
        </p:nvSpPr>
        <p:spPr>
          <a:xfrm>
            <a:off x="319635" y="1059121"/>
            <a:ext cx="2746130" cy="328869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상세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안내 </a:t>
            </a:r>
            <a:r>
              <a:rPr lang="en-US" altLang="ko-KR" sz="1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 2P~11P</a:t>
            </a:r>
          </a:p>
        </p:txBody>
      </p:sp>
      <p:sp>
        <p:nvSpPr>
          <p:cNvPr id="28" name="모서리가 둥근 직사각형 7">
            <a:extLst>
              <a:ext uri="{FF2B5EF4-FFF2-40B4-BE49-F238E27FC236}">
                <a16:creationId xmlns:a16="http://schemas.microsoft.com/office/drawing/2014/main" id="{500ABEBE-443A-D556-3DC0-E2AAAD94A297}"/>
              </a:ext>
            </a:extLst>
          </p:cNvPr>
          <p:cNvSpPr/>
          <p:nvPr/>
        </p:nvSpPr>
        <p:spPr>
          <a:xfrm>
            <a:off x="9154196" y="1545511"/>
            <a:ext cx="2746130" cy="1674951"/>
          </a:xfrm>
          <a:prstGeom prst="homePlate">
            <a:avLst>
              <a:gd name="adj" fmla="val 1540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latin typeface="+mn-ea"/>
              </a:rPr>
              <a:t>국토교통부</a:t>
            </a:r>
            <a:r>
              <a:rPr lang="ko-KR" altLang="en-US" b="1" dirty="0">
                <a:latin typeface="+mn-ea"/>
              </a:rPr>
              <a:t> 전자계약시스템에 인증서 등록</a:t>
            </a:r>
            <a:endParaRPr lang="en-US" altLang="ko-KR" b="1" dirty="0"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0C294-CB6A-241E-8EE2-198C57B09205}"/>
              </a:ext>
            </a:extLst>
          </p:cNvPr>
          <p:cNvSpPr txBox="1"/>
          <p:nvPr/>
        </p:nvSpPr>
        <p:spPr>
          <a:xfrm>
            <a:off x="253128" y="1524129"/>
            <a:ext cx="564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spc="-100" dirty="0">
                <a:solidFill>
                  <a:schemeClr val="bg1"/>
                </a:solidFill>
                <a:latin typeface="+mn-ea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9843C-472A-BBAB-E5A4-FD769A04B9F9}"/>
              </a:ext>
            </a:extLst>
          </p:cNvPr>
          <p:cNvSpPr txBox="1"/>
          <p:nvPr/>
        </p:nvSpPr>
        <p:spPr>
          <a:xfrm>
            <a:off x="3194560" y="1524129"/>
            <a:ext cx="564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spc="-100" dirty="0">
                <a:solidFill>
                  <a:schemeClr val="bg1"/>
                </a:solidFill>
                <a:latin typeface="+mn-ea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28CD7-88B3-A380-7413-BAF921FC4718}"/>
              </a:ext>
            </a:extLst>
          </p:cNvPr>
          <p:cNvSpPr txBox="1"/>
          <p:nvPr/>
        </p:nvSpPr>
        <p:spPr>
          <a:xfrm>
            <a:off x="6072492" y="1524129"/>
            <a:ext cx="564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spc="-100" dirty="0">
                <a:solidFill>
                  <a:schemeClr val="bg1"/>
                </a:solidFill>
                <a:latin typeface="+mn-ea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1885-8640-18A7-9144-896E27F787B0}"/>
              </a:ext>
            </a:extLst>
          </p:cNvPr>
          <p:cNvSpPr txBox="1"/>
          <p:nvPr/>
        </p:nvSpPr>
        <p:spPr>
          <a:xfrm>
            <a:off x="9052024" y="1524129"/>
            <a:ext cx="564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spc="-100" dirty="0">
                <a:solidFill>
                  <a:schemeClr val="bg1"/>
                </a:solidFill>
                <a:latin typeface="+mn-ea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653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572568" y="974102"/>
            <a:ext cx="11032622" cy="5711772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36" y="1281750"/>
            <a:ext cx="10383928" cy="455063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006" y="5894884"/>
            <a:ext cx="1955957" cy="730673"/>
          </a:xfrm>
          <a:prstGeom prst="rect">
            <a:avLst/>
          </a:prstGeom>
        </p:spPr>
      </p:pic>
      <p:sp>
        <p:nvSpPr>
          <p:cNvPr id="8" name="사각형 설명선 7"/>
          <p:cNvSpPr/>
          <p:nvPr/>
        </p:nvSpPr>
        <p:spPr>
          <a:xfrm>
            <a:off x="7555964" y="4701093"/>
            <a:ext cx="1598793" cy="661326"/>
          </a:xfrm>
          <a:prstGeom prst="wedgeRectCallout">
            <a:avLst>
              <a:gd name="adj1" fmla="val -35286"/>
              <a:gd name="adj2" fmla="val 84255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100" dirty="0"/>
              <a:t>7</a:t>
            </a:r>
            <a:r>
              <a:rPr lang="ko-KR" altLang="en-US" sz="1400" b="1" spc="100" dirty="0"/>
              <a:t>일 이내</a:t>
            </a:r>
            <a:endParaRPr lang="en-US" altLang="ko-KR" sz="1400" b="1" spc="100" dirty="0"/>
          </a:p>
          <a:p>
            <a:pPr algn="ctr"/>
            <a:r>
              <a:rPr lang="ko-KR" altLang="en-US" sz="1400" b="1" spc="100" dirty="0"/>
              <a:t>발급 확인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(7) </a:t>
            </a:r>
            <a:r>
              <a:rPr lang="ko-KR" altLang="en-US" sz="2400" b="1" dirty="0">
                <a:latin typeface="+mn-ea"/>
                <a:ea typeface="+mn-ea"/>
              </a:rPr>
              <a:t>전자증명서를 선택하고 보내기를 클릭합니다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9588499" y="5933568"/>
            <a:ext cx="1699463" cy="722148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10</a:t>
            </a:fld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1127739" y="5555658"/>
            <a:ext cx="439804" cy="431682"/>
            <a:chOff x="8788743" y="5459894"/>
            <a:chExt cx="457928" cy="493206"/>
          </a:xfrm>
        </p:grpSpPr>
        <p:pic>
          <p:nvPicPr>
            <p:cNvPr id="13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56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572568" y="961402"/>
            <a:ext cx="11032622" cy="5711772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11" y="1376549"/>
            <a:ext cx="10590178" cy="5019302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9601200" y="5645773"/>
            <a:ext cx="1861457" cy="76096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(8) </a:t>
            </a:r>
            <a:r>
              <a:rPr lang="ko-KR" altLang="en-US" sz="2400" b="1" dirty="0" err="1">
                <a:latin typeface="+mn-ea"/>
                <a:ea typeface="+mn-ea"/>
              </a:rPr>
              <a:t>제출처</a:t>
            </a:r>
            <a:r>
              <a:rPr lang="ko-KR" altLang="en-US" sz="2400" b="1" dirty="0">
                <a:latin typeface="+mn-ea"/>
                <a:ea typeface="+mn-ea"/>
              </a:rPr>
              <a:t> </a:t>
            </a:r>
            <a:r>
              <a:rPr lang="en-US" altLang="ko-KR" sz="2400" b="1" dirty="0">
                <a:latin typeface="+mn-ea"/>
                <a:ea typeface="+mn-ea"/>
              </a:rPr>
              <a:t>&gt; </a:t>
            </a:r>
            <a:r>
              <a:rPr lang="ko-KR" altLang="en-US" sz="2400" b="1" dirty="0">
                <a:latin typeface="+mn-ea"/>
                <a:ea typeface="+mn-ea"/>
              </a:rPr>
              <a:t>수취지갑검색에서 </a:t>
            </a:r>
            <a:r>
              <a:rPr lang="en-US" altLang="ko-KR" sz="2400" b="1" dirty="0">
                <a:latin typeface="+mn-ea"/>
                <a:ea typeface="+mn-ea"/>
              </a:rPr>
              <a:t>“</a:t>
            </a:r>
            <a:r>
              <a:rPr lang="ko-KR" altLang="en-US" sz="2400" b="1" dirty="0">
                <a:latin typeface="+mn-ea"/>
                <a:ea typeface="+mn-ea"/>
              </a:rPr>
              <a:t>한국무역정보통신</a:t>
            </a:r>
            <a:r>
              <a:rPr lang="en-US" altLang="ko-KR" sz="2400" b="1" dirty="0">
                <a:latin typeface="+mn-ea"/>
                <a:ea typeface="+mn-ea"/>
              </a:rPr>
              <a:t>“</a:t>
            </a:r>
            <a:r>
              <a:rPr lang="ko-KR" altLang="en-US" sz="2400" b="1" dirty="0">
                <a:latin typeface="+mn-ea"/>
                <a:ea typeface="+mn-ea"/>
              </a:rPr>
              <a:t>을 선택 후 보내기 클릭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1084196" y="3156857"/>
            <a:ext cx="4892061" cy="5442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2619082" y="4695686"/>
            <a:ext cx="439804" cy="431682"/>
            <a:chOff x="8788743" y="5459894"/>
            <a:chExt cx="457928" cy="493206"/>
          </a:xfrm>
        </p:grpSpPr>
        <p:pic>
          <p:nvPicPr>
            <p:cNvPr id="11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사각형 설명선 7">
            <a:extLst>
              <a:ext uri="{FF2B5EF4-FFF2-40B4-BE49-F238E27FC236}">
                <a16:creationId xmlns:a16="http://schemas.microsoft.com/office/drawing/2014/main" id="{B1B1D54F-8923-BED2-23A3-FE55F6FDA627}"/>
              </a:ext>
            </a:extLst>
          </p:cNvPr>
          <p:cNvSpPr/>
          <p:nvPr/>
        </p:nvSpPr>
        <p:spPr>
          <a:xfrm>
            <a:off x="5976257" y="2237444"/>
            <a:ext cx="1954875" cy="734587"/>
          </a:xfrm>
          <a:prstGeom prst="wedgeRectCallout">
            <a:avLst>
              <a:gd name="adj1" fmla="val -35286"/>
              <a:gd name="adj2" fmla="val 84255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100" dirty="0"/>
              <a:t>한국무역정보통신 입력 후 검색</a:t>
            </a:r>
          </a:p>
        </p:txBody>
      </p:sp>
      <p:sp>
        <p:nvSpPr>
          <p:cNvPr id="13" name="사각형 설명선 7">
            <a:extLst>
              <a:ext uri="{FF2B5EF4-FFF2-40B4-BE49-F238E27FC236}">
                <a16:creationId xmlns:a16="http://schemas.microsoft.com/office/drawing/2014/main" id="{27B58DFF-F601-DEEC-3054-C6927C27A825}"/>
              </a:ext>
            </a:extLst>
          </p:cNvPr>
          <p:cNvSpPr/>
          <p:nvPr/>
        </p:nvSpPr>
        <p:spPr>
          <a:xfrm>
            <a:off x="9907794" y="4638153"/>
            <a:ext cx="2128228" cy="661326"/>
          </a:xfrm>
          <a:prstGeom prst="wedgeRectCallout">
            <a:avLst>
              <a:gd name="adj1" fmla="val -35286"/>
              <a:gd name="adj2" fmla="val 84255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+mn-ea"/>
                <a:ea typeface="+mn-ea"/>
              </a:rPr>
              <a:t>“</a:t>
            </a:r>
            <a:r>
              <a:rPr lang="ko-KR" altLang="en-US" sz="1400" b="1" dirty="0">
                <a:latin typeface="+mn-ea"/>
                <a:ea typeface="+mn-ea"/>
              </a:rPr>
              <a:t>한국무역정보통신</a:t>
            </a:r>
            <a:r>
              <a:rPr lang="en-US" altLang="ko-KR" sz="1400" b="1" dirty="0">
                <a:latin typeface="+mn-ea"/>
                <a:ea typeface="+mn-ea"/>
              </a:rPr>
              <a:t>“</a:t>
            </a:r>
            <a:r>
              <a:rPr lang="ko-KR" altLang="en-US" sz="1400" b="1" dirty="0">
                <a:latin typeface="+mn-ea"/>
                <a:ea typeface="+mn-ea"/>
              </a:rPr>
              <a:t>을 선택 후 보내기 클릭</a:t>
            </a:r>
            <a:endParaRPr lang="ko-KR" altLang="en-US" sz="1400" b="1" spc="100" dirty="0"/>
          </a:p>
        </p:txBody>
      </p:sp>
    </p:spTree>
    <p:extLst>
      <p:ext uri="{BB962C8B-B14F-4D97-AF65-F5344CB8AC3E}">
        <p14:creationId xmlns:p14="http://schemas.microsoft.com/office/powerpoint/2010/main" val="299195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(1) </a:t>
            </a:r>
            <a:r>
              <a:rPr lang="ko-KR" altLang="en-US" sz="2400" b="1" dirty="0">
                <a:latin typeface="+mn-ea"/>
                <a:ea typeface="+mn-ea"/>
              </a:rPr>
              <a:t>부동산 전자계약시스템</a:t>
            </a:r>
            <a:r>
              <a:rPr lang="en-US" altLang="ko-KR" sz="2400" b="1" dirty="0">
                <a:latin typeface="+mn-ea"/>
                <a:ea typeface="+mn-ea"/>
              </a:rPr>
              <a:t> </a:t>
            </a:r>
            <a:r>
              <a:rPr lang="ko-KR" altLang="en-US" sz="2400" b="1" dirty="0">
                <a:latin typeface="+mn-ea"/>
                <a:ea typeface="+mn-ea"/>
              </a:rPr>
              <a:t>하단 </a:t>
            </a:r>
            <a:r>
              <a:rPr lang="ko-KR" altLang="en-US" sz="2400" b="1" dirty="0" err="1">
                <a:latin typeface="+mn-ea"/>
                <a:ea typeface="+mn-ea"/>
              </a:rPr>
              <a:t>빠른메뉴에서</a:t>
            </a:r>
            <a:r>
              <a:rPr lang="ko-KR" altLang="en-US" sz="2400" b="1" dirty="0">
                <a:latin typeface="+mn-ea"/>
                <a:ea typeface="+mn-ea"/>
              </a:rPr>
              <a:t>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공동인증서관리</a:t>
            </a:r>
            <a:r>
              <a:rPr lang="ko-KR" altLang="en-US" sz="2400" b="1" dirty="0">
                <a:latin typeface="+mn-ea"/>
                <a:ea typeface="+mn-ea"/>
              </a:rPr>
              <a:t>를 클릭합니다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B640655-F15B-47A7-BA48-986A2E851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472" y="1280812"/>
            <a:ext cx="8964276" cy="429637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675097" y="4295775"/>
            <a:ext cx="8488078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412" y="4324349"/>
            <a:ext cx="8607598" cy="1019175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5091033" y="4564040"/>
            <a:ext cx="1805067" cy="597544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994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(2) </a:t>
            </a:r>
            <a:r>
              <a:rPr lang="ko-KR" altLang="en-US" sz="2400" b="1" dirty="0">
                <a:latin typeface="+mn-ea"/>
                <a:ea typeface="+mn-ea"/>
              </a:rPr>
              <a:t>개업공인중개사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신청하기</a:t>
            </a:r>
            <a:r>
              <a:rPr lang="ko-KR" altLang="en-US" sz="2400" b="1" dirty="0">
                <a:latin typeface="+mn-ea"/>
                <a:ea typeface="+mn-ea"/>
              </a:rPr>
              <a:t>를 클릭합니다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7BAB3B8-AF32-4650-B94E-416041B16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97" y="1326328"/>
            <a:ext cx="10446162" cy="4267648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805777" y="4148868"/>
            <a:ext cx="1152115" cy="659800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9927E2C2-EA79-121D-FCD0-3EB17324461A}"/>
              </a:ext>
            </a:extLst>
          </p:cNvPr>
          <p:cNvSpPr txBox="1">
            <a:spLocks/>
          </p:cNvSpPr>
          <p:nvPr/>
        </p:nvSpPr>
        <p:spPr>
          <a:xfrm>
            <a:off x="598206" y="5531672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endParaRPr lang="en-US" altLang="ko-KR" sz="18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8198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(3) </a:t>
            </a:r>
            <a:r>
              <a:rPr lang="ko-KR" altLang="en-US" sz="2400" b="1" dirty="0">
                <a:latin typeface="+mn-ea"/>
                <a:ea typeface="+mn-ea"/>
              </a:rPr>
              <a:t>신청서 제출 방법 중 </a:t>
            </a:r>
            <a:r>
              <a:rPr lang="en-US" altLang="ko-KR" sz="2400" b="1" dirty="0">
                <a:latin typeface="+mn-ea"/>
                <a:ea typeface="+mn-ea"/>
              </a:rPr>
              <a:t>“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온라인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비대면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  <a:ea typeface="+mn-ea"/>
              </a:rPr>
              <a:t>)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신청</a:t>
            </a:r>
            <a:r>
              <a:rPr lang="en-US" altLang="ko-KR" sz="2400" b="1" dirty="0">
                <a:latin typeface="+mn-ea"/>
                <a:ea typeface="+mn-ea"/>
              </a:rPr>
              <a:t>”</a:t>
            </a:r>
            <a:r>
              <a:rPr lang="ko-KR" altLang="en-US" sz="2400" b="1" dirty="0">
                <a:latin typeface="+mn-ea"/>
                <a:ea typeface="+mn-ea"/>
              </a:rPr>
              <a:t>을 클릭합니다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D4D0FA-D433-4725-97D6-446C68E5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93" y="1349411"/>
            <a:ext cx="7255614" cy="4667178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390899" y="5518674"/>
            <a:ext cx="2755901" cy="496448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53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415" y="1475544"/>
            <a:ext cx="3714736" cy="34243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83" y="1475544"/>
            <a:ext cx="4062476" cy="21653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7071024" y="2265170"/>
            <a:ext cx="3323484" cy="18697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spc="-100" dirty="0"/>
              <a:t>비대면 인증서 신청 전 미리 준비해 주세요</a:t>
            </a:r>
            <a:endParaRPr lang="en-US" altLang="ko-KR" sz="1100" spc="-100" dirty="0"/>
          </a:p>
          <a:p>
            <a:pPr>
              <a:lnSpc>
                <a:spcPct val="150000"/>
              </a:lnSpc>
            </a:pPr>
            <a:endParaRPr lang="en-US" altLang="ko-KR" sz="1100" spc="-100" dirty="0"/>
          </a:p>
          <a:p>
            <a:pPr>
              <a:lnSpc>
                <a:spcPct val="150000"/>
              </a:lnSpc>
            </a:pPr>
            <a:r>
              <a:rPr lang="en-US" altLang="ko-KR" sz="1100" spc="-100" dirty="0"/>
              <a:t>1. </a:t>
            </a:r>
            <a:r>
              <a:rPr lang="ko-KR" altLang="en-US" sz="1100" spc="-100" dirty="0"/>
              <a:t>대표자 명의 휴대폰 및 신분증</a:t>
            </a:r>
            <a:r>
              <a:rPr lang="en-US" altLang="ko-KR" sz="1100" spc="-100" dirty="0"/>
              <a:t>(</a:t>
            </a:r>
            <a:r>
              <a:rPr lang="ko-KR" altLang="en-US" sz="1100" spc="-100" dirty="0"/>
              <a:t>운전면허증</a:t>
            </a:r>
            <a:r>
              <a:rPr lang="en-US" altLang="ko-KR" sz="1100" spc="-100" dirty="0"/>
              <a:t>,</a:t>
            </a:r>
            <a:r>
              <a:rPr lang="ko-KR" altLang="en-US" sz="1100" spc="-100" dirty="0"/>
              <a:t>주민등록증</a:t>
            </a:r>
            <a:r>
              <a:rPr lang="en-US" altLang="ko-KR" sz="1100" spc="-1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spc="-100" dirty="0"/>
              <a:t>2. </a:t>
            </a:r>
            <a:r>
              <a:rPr lang="ko-KR" altLang="en-US" sz="1100" spc="-100" dirty="0" err="1"/>
              <a:t>입금내역</a:t>
            </a:r>
            <a:r>
              <a:rPr lang="ko-KR" altLang="en-US" sz="1100" spc="-100" dirty="0"/>
              <a:t> 확인용 대표자 명의 계좌정보</a:t>
            </a:r>
            <a:endParaRPr lang="en-US" altLang="ko-KR" sz="1100" spc="-100" dirty="0"/>
          </a:p>
          <a:p>
            <a:pPr>
              <a:lnSpc>
                <a:spcPct val="150000"/>
              </a:lnSpc>
            </a:pPr>
            <a:r>
              <a:rPr lang="en-US" altLang="ko-KR" sz="1100" spc="-100" dirty="0"/>
              <a:t>3. </a:t>
            </a:r>
            <a:r>
              <a:rPr lang="ko-KR" altLang="en-US" sz="1100" spc="-100" dirty="0"/>
              <a:t>사업자등록증명원 </a:t>
            </a:r>
            <a:r>
              <a:rPr lang="en-US" altLang="ko-KR" sz="1100" spc="-100" dirty="0"/>
              <a:t>(</a:t>
            </a:r>
            <a:r>
              <a:rPr lang="ko-KR" altLang="en-US" sz="1100" spc="-100" dirty="0"/>
              <a:t>개인사업자</a:t>
            </a:r>
            <a:r>
              <a:rPr lang="en-US" altLang="ko-KR" sz="1100" spc="-1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spc="-100" dirty="0"/>
              <a:t>*</a:t>
            </a:r>
            <a:r>
              <a:rPr lang="ko-KR" altLang="en-US" sz="1100" spc="-100" dirty="0"/>
              <a:t> 정부</a:t>
            </a:r>
            <a:r>
              <a:rPr lang="en-US" altLang="ko-KR" sz="1100" spc="-100" dirty="0"/>
              <a:t>24</a:t>
            </a:r>
            <a:r>
              <a:rPr lang="ko-KR" altLang="en-US" sz="1100" spc="-100" dirty="0"/>
              <a:t>홈페이지에서 전자문서지갑을 통해 발급 </a:t>
            </a:r>
            <a:r>
              <a:rPr lang="en-US" altLang="ko-KR" sz="1100" spc="-100" dirty="0"/>
              <a:t> </a:t>
            </a:r>
            <a:r>
              <a:rPr lang="ko-KR" altLang="en-US" sz="1100" spc="-100" dirty="0"/>
              <a:t>및 제출 </a:t>
            </a:r>
            <a:endParaRPr lang="en-US" altLang="ko-KR" sz="1100" spc="-100" dirty="0"/>
          </a:p>
          <a:p>
            <a:pPr>
              <a:lnSpc>
                <a:spcPct val="150000"/>
              </a:lnSpc>
            </a:pPr>
            <a:r>
              <a:rPr lang="en-US" altLang="ko-KR" sz="1100" spc="-100" dirty="0"/>
              <a:t>  (</a:t>
            </a:r>
            <a:r>
              <a:rPr lang="ko-KR" altLang="en-US" sz="1100" spc="-100" dirty="0"/>
              <a:t>신청일 포함 </a:t>
            </a:r>
            <a:r>
              <a:rPr lang="en-US" altLang="ko-KR" sz="1100" spc="-100" dirty="0"/>
              <a:t>7</a:t>
            </a:r>
            <a:r>
              <a:rPr lang="ko-KR" altLang="en-US" sz="1100" spc="-100" dirty="0"/>
              <a:t>일 이내 </a:t>
            </a:r>
            <a:r>
              <a:rPr lang="ko-KR" altLang="en-US" sz="1100" spc="-100" dirty="0" err="1"/>
              <a:t>발급분</a:t>
            </a:r>
            <a:r>
              <a:rPr lang="en-US" altLang="ko-KR" sz="1100" spc="-100" dirty="0"/>
              <a:t>)</a:t>
            </a:r>
            <a:endParaRPr lang="ko-KR" altLang="en-US" sz="1100" spc="-100" dirty="0"/>
          </a:p>
        </p:txBody>
      </p:sp>
      <p:sp>
        <p:nvSpPr>
          <p:cNvPr id="6" name="줄무늬가 있는 오른쪽 화살표 5"/>
          <p:cNvSpPr/>
          <p:nvPr/>
        </p:nvSpPr>
        <p:spPr>
          <a:xfrm>
            <a:off x="5564773" y="2411151"/>
            <a:ext cx="726642" cy="76506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줄무늬가 있는 오른쪽 화살표 6"/>
          <p:cNvSpPr/>
          <p:nvPr/>
        </p:nvSpPr>
        <p:spPr>
          <a:xfrm>
            <a:off x="10932817" y="2349153"/>
            <a:ext cx="726642" cy="76506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495" y="1674864"/>
            <a:ext cx="2613652" cy="38289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660" y="1612866"/>
            <a:ext cx="2613652" cy="382892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2606111" y="2976836"/>
            <a:ext cx="785910" cy="863363"/>
            <a:chOff x="8788743" y="5459894"/>
            <a:chExt cx="457928" cy="493206"/>
          </a:xfrm>
        </p:grpSpPr>
        <p:pic>
          <p:nvPicPr>
            <p:cNvPr id="11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9021313" y="4305982"/>
            <a:ext cx="785910" cy="863363"/>
            <a:chOff x="8788743" y="5459894"/>
            <a:chExt cx="457928" cy="493206"/>
          </a:xfrm>
        </p:grpSpPr>
        <p:pic>
          <p:nvPicPr>
            <p:cNvPr id="14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(4) </a:t>
            </a:r>
            <a:r>
              <a:rPr lang="ko-KR" altLang="en-US" sz="2400" b="1" dirty="0">
                <a:latin typeface="+mn-ea"/>
                <a:ea typeface="+mn-ea"/>
              </a:rPr>
              <a:t>안내에 따라 인증서를 신청합니다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9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8618"/>
            <a:ext cx="3490572" cy="210080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줄무늬가 있는 오른쪽 화살표 3"/>
          <p:cNvSpPr/>
          <p:nvPr/>
        </p:nvSpPr>
        <p:spPr>
          <a:xfrm>
            <a:off x="4526328" y="2136489"/>
            <a:ext cx="726642" cy="76506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562" y="1468617"/>
            <a:ext cx="4388242" cy="40976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9398831" y="5134617"/>
            <a:ext cx="785910" cy="863363"/>
            <a:chOff x="8788743" y="5459894"/>
            <a:chExt cx="457928" cy="493206"/>
          </a:xfrm>
        </p:grpSpPr>
        <p:pic>
          <p:nvPicPr>
            <p:cNvPr id="7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68187" y="2915058"/>
            <a:ext cx="79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V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8187" y="4361499"/>
            <a:ext cx="79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V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1" name="줄무늬가 있는 오른쪽 화살표 10"/>
          <p:cNvSpPr/>
          <p:nvPr/>
        </p:nvSpPr>
        <p:spPr>
          <a:xfrm>
            <a:off x="10184741" y="2136489"/>
            <a:ext cx="726642" cy="76506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(5) </a:t>
            </a:r>
            <a:r>
              <a:rPr lang="ko-KR" altLang="en-US" sz="2400" b="1" dirty="0">
                <a:latin typeface="+mn-ea"/>
                <a:ea typeface="+mn-ea"/>
              </a:rPr>
              <a:t>안내에 따라 인증서를 신청합니다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3" name="줄무늬가 있는 오른쪽 화살표 2"/>
          <p:cNvSpPr/>
          <p:nvPr/>
        </p:nvSpPr>
        <p:spPr>
          <a:xfrm>
            <a:off x="3908551" y="3210441"/>
            <a:ext cx="726642" cy="76506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79" y="1425610"/>
            <a:ext cx="2634999" cy="48778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3032405" y="5432390"/>
            <a:ext cx="785910" cy="863363"/>
            <a:chOff x="8788743" y="5459894"/>
            <a:chExt cx="457928" cy="493206"/>
          </a:xfrm>
        </p:grpSpPr>
        <p:pic>
          <p:nvPicPr>
            <p:cNvPr id="6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줄무늬가 있는 오른쪽 화살표 7"/>
          <p:cNvSpPr/>
          <p:nvPr/>
        </p:nvSpPr>
        <p:spPr>
          <a:xfrm>
            <a:off x="10695292" y="3161303"/>
            <a:ext cx="726642" cy="76506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815667" y="1425610"/>
            <a:ext cx="5576220" cy="4902570"/>
            <a:chOff x="4815667" y="1095410"/>
            <a:chExt cx="5106956" cy="4902570"/>
          </a:xfrm>
        </p:grpSpPr>
        <p:grpSp>
          <p:nvGrpSpPr>
            <p:cNvPr id="10" name="그룹 9"/>
            <p:cNvGrpSpPr/>
            <p:nvPr/>
          </p:nvGrpSpPr>
          <p:grpSpPr>
            <a:xfrm>
              <a:off x="4815667" y="1095410"/>
              <a:ext cx="5106956" cy="4902570"/>
              <a:chOff x="4276426" y="1148661"/>
              <a:chExt cx="5106956" cy="4902570"/>
            </a:xfrm>
          </p:grpSpPr>
          <p:grpSp>
            <p:nvGrpSpPr>
              <p:cNvPr id="15" name="그룹 14"/>
              <p:cNvGrpSpPr/>
              <p:nvPr/>
            </p:nvGrpSpPr>
            <p:grpSpPr>
              <a:xfrm>
                <a:off x="4276426" y="1148661"/>
                <a:ext cx="5106956" cy="4877802"/>
                <a:chOff x="4276426" y="1148661"/>
                <a:chExt cx="5106956" cy="4877802"/>
              </a:xfrm>
            </p:grpSpPr>
            <p:pic>
              <p:nvPicPr>
                <p:cNvPr id="17" name="그림 1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76426" y="1148661"/>
                  <a:ext cx="5106956" cy="3245786"/>
                </a:xfrm>
                <a:prstGeom prst="rect">
                  <a:avLst/>
                </a:prstGeom>
              </p:spPr>
            </p:pic>
            <p:pic>
              <p:nvPicPr>
                <p:cNvPr id="18" name="그림 1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92139" y="4385539"/>
                  <a:ext cx="5091243" cy="1640924"/>
                </a:xfrm>
                <a:prstGeom prst="rect">
                  <a:avLst/>
                </a:prstGeom>
              </p:spPr>
            </p:pic>
          </p:grpSp>
          <p:sp>
            <p:nvSpPr>
              <p:cNvPr id="16" name="직사각형 15"/>
              <p:cNvSpPr/>
              <p:nvPr/>
            </p:nvSpPr>
            <p:spPr>
              <a:xfrm>
                <a:off x="4276426" y="1148661"/>
                <a:ext cx="5106956" cy="490257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2037" y="3262771"/>
              <a:ext cx="328613" cy="177774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3475" y="3666324"/>
              <a:ext cx="211284" cy="114301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38707" y="3677954"/>
              <a:ext cx="211284" cy="114301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4097485"/>
              <a:ext cx="211284" cy="114301"/>
            </a:xfrm>
            <a:prstGeom prst="rect">
              <a:avLst/>
            </a:prstGeom>
          </p:spPr>
        </p:pic>
      </p:grpSp>
      <p:sp>
        <p:nvSpPr>
          <p:cNvPr id="19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59"/>
            <a:ext cx="12192000" cy="1018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(6) </a:t>
            </a:r>
            <a:r>
              <a:rPr lang="ko-KR" altLang="en-US" sz="2400" b="1" dirty="0">
                <a:latin typeface="+mn-ea"/>
              </a:rPr>
              <a:t>휴대폰 </a:t>
            </a:r>
            <a:r>
              <a:rPr lang="ko-KR" altLang="en-US" sz="2400" b="1" dirty="0" err="1">
                <a:latin typeface="+mn-ea"/>
              </a:rPr>
              <a:t>문자인증을</a:t>
            </a:r>
            <a:r>
              <a:rPr lang="ko-KR" altLang="en-US" sz="2400" b="1" dirty="0">
                <a:latin typeface="+mn-ea"/>
              </a:rPr>
              <a:t> 거쳐 </a:t>
            </a:r>
            <a:r>
              <a:rPr lang="ko-KR" altLang="en-US" sz="2400" b="1" dirty="0" err="1">
                <a:latin typeface="+mn-ea"/>
              </a:rPr>
              <a:t>신청정보를</a:t>
            </a:r>
            <a:r>
              <a:rPr lang="ko-KR" altLang="en-US" sz="2400" b="1" dirty="0">
                <a:latin typeface="+mn-ea"/>
              </a:rPr>
              <a:t> 입력합니다</a:t>
            </a:r>
            <a:r>
              <a:rPr lang="en-US" altLang="ko-KR" sz="2400" b="1" dirty="0">
                <a:latin typeface="+mn-ea"/>
              </a:rPr>
              <a:t>.</a:t>
            </a:r>
            <a:endParaRPr lang="en-US" altLang="ko-KR" sz="24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8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821987"/>
            <a:ext cx="9550400" cy="465804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10085290" y="4596382"/>
            <a:ext cx="785910" cy="863363"/>
            <a:chOff x="8788743" y="5459894"/>
            <a:chExt cx="457928" cy="493206"/>
          </a:xfrm>
        </p:grpSpPr>
        <p:pic>
          <p:nvPicPr>
            <p:cNvPr id="5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(7)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신분증 인증</a:t>
            </a:r>
            <a:r>
              <a:rPr lang="ko-KR" altLang="en-US" sz="2400" b="1" dirty="0">
                <a:latin typeface="+mn-ea"/>
                <a:ea typeface="+mn-ea"/>
              </a:rPr>
              <a:t>을 진행합니다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08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110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(8) </a:t>
            </a:r>
            <a:r>
              <a:rPr lang="ko-KR" altLang="en-US" sz="2400" b="1" dirty="0">
                <a:latin typeface="+mn-ea"/>
              </a:rPr>
              <a:t>휴대폰으로 전송된 문자 안내에 따라 신분증을 촬영합니다</a:t>
            </a:r>
            <a:r>
              <a:rPr lang="en-US" altLang="ko-KR" sz="2400" b="1" dirty="0">
                <a:latin typeface="+mn-ea"/>
              </a:rPr>
              <a:t>.</a:t>
            </a:r>
            <a:endParaRPr lang="ko-KR" altLang="en-US" sz="2400" b="1" dirty="0">
              <a:latin typeface="+mn-ea"/>
            </a:endParaRPr>
          </a:p>
          <a:p>
            <a:pPr latinLnBrk="0">
              <a:lnSpc>
                <a:spcPct val="130000"/>
              </a:lnSpc>
            </a:pP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0429E1E7-F40E-F32A-71FC-173654356049}"/>
              </a:ext>
            </a:extLst>
          </p:cNvPr>
          <p:cNvSpPr txBox="1">
            <a:spLocks/>
          </p:cNvSpPr>
          <p:nvPr/>
        </p:nvSpPr>
        <p:spPr>
          <a:xfrm>
            <a:off x="6659280" y="4012571"/>
            <a:ext cx="5481489" cy="2575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00000"/>
              </a:lnSpc>
            </a:pPr>
            <a:r>
              <a:rPr lang="en-US" altLang="ko-KR" sz="1800" b="1" dirty="0">
                <a:latin typeface="+mn-ea"/>
                <a:ea typeface="+mn-ea"/>
              </a:rPr>
              <a:t>-</a:t>
            </a:r>
            <a:r>
              <a:rPr lang="ko-KR" altLang="en-US" sz="1800" b="1" dirty="0">
                <a:latin typeface="+mn-ea"/>
                <a:ea typeface="+mn-ea"/>
              </a:rPr>
              <a:t>신분증 앞에 </a:t>
            </a:r>
            <a:r>
              <a:rPr lang="ko-KR" altLang="en-US" sz="1800" b="1" u="sng" dirty="0">
                <a:solidFill>
                  <a:srgbClr val="FF0000"/>
                </a:solidFill>
                <a:latin typeface="+mn-ea"/>
                <a:ea typeface="+mn-ea"/>
              </a:rPr>
              <a:t>장기기증 스티커나</a:t>
            </a:r>
            <a:r>
              <a:rPr lang="en-US" altLang="ko-KR" sz="1800" b="1" u="sng" dirty="0">
                <a:latin typeface="+mn-ea"/>
                <a:ea typeface="+mn-ea"/>
              </a:rPr>
              <a:t>, </a:t>
            </a:r>
            <a:r>
              <a:rPr lang="ko-KR" altLang="en-US" sz="1800" b="1" u="sng" dirty="0">
                <a:solidFill>
                  <a:srgbClr val="FF0000"/>
                </a:solidFill>
                <a:latin typeface="+mn-ea"/>
                <a:ea typeface="+mn-ea"/>
              </a:rPr>
              <a:t>접종 스티커가 </a:t>
            </a:r>
            <a:endParaRPr lang="en-US" altLang="ko-KR" sz="18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latinLnBrk="0">
              <a:lnSpc>
                <a:spcPct val="100000"/>
              </a:lnSpc>
            </a:pPr>
            <a:r>
              <a:rPr lang="en-US" altLang="ko-KR" sz="1800" b="1" dirty="0">
                <a:solidFill>
                  <a:srgbClr val="FF0000"/>
                </a:solidFill>
                <a:latin typeface="+mn-ea"/>
                <a:ea typeface="+mn-ea"/>
              </a:rPr>
              <a:t>  </a:t>
            </a:r>
            <a:r>
              <a:rPr lang="ko-KR" altLang="en-US" sz="1800" b="1" u="sng" dirty="0">
                <a:latin typeface="+mn-ea"/>
                <a:ea typeface="+mn-ea"/>
              </a:rPr>
              <a:t>있을 시 모두 제거 </a:t>
            </a:r>
            <a:r>
              <a:rPr lang="ko-KR" altLang="en-US" sz="1800" b="1" dirty="0">
                <a:latin typeface="+mn-ea"/>
                <a:ea typeface="+mn-ea"/>
              </a:rPr>
              <a:t>해야 합니다</a:t>
            </a:r>
            <a:endParaRPr lang="en-US" altLang="ko-KR" sz="1800" b="1" dirty="0">
              <a:latin typeface="+mn-ea"/>
              <a:ea typeface="+mn-ea"/>
            </a:endParaRPr>
          </a:p>
          <a:p>
            <a:pPr latinLnBrk="0">
              <a:lnSpc>
                <a:spcPct val="100000"/>
              </a:lnSpc>
            </a:pPr>
            <a:endParaRPr lang="en-US" altLang="ko-KR" sz="1800" b="1" dirty="0">
              <a:latin typeface="+mn-ea"/>
              <a:ea typeface="+mn-ea"/>
            </a:endParaRPr>
          </a:p>
          <a:p>
            <a:pPr latinLnBrk="0">
              <a:lnSpc>
                <a:spcPct val="100000"/>
              </a:lnSpc>
            </a:pPr>
            <a:r>
              <a:rPr lang="en-US" altLang="ko-KR" sz="1800" b="1" dirty="0">
                <a:latin typeface="+mn-ea"/>
                <a:ea typeface="+mn-ea"/>
              </a:rPr>
              <a:t>-</a:t>
            </a:r>
            <a:r>
              <a:rPr lang="ko-KR" altLang="en-US" sz="1800" b="1" dirty="0" err="1">
                <a:latin typeface="+mn-ea"/>
                <a:ea typeface="+mn-ea"/>
              </a:rPr>
              <a:t>빛반사로</a:t>
            </a:r>
            <a:r>
              <a:rPr lang="ko-KR" altLang="en-US" sz="1800" b="1" dirty="0">
                <a:latin typeface="+mn-ea"/>
                <a:ea typeface="+mn-ea"/>
              </a:rPr>
              <a:t> 인해서 어두운 곳에서 신분증을 </a:t>
            </a:r>
            <a:endParaRPr lang="en-US" altLang="ko-KR" sz="1800" b="1" dirty="0">
              <a:latin typeface="+mn-ea"/>
              <a:ea typeface="+mn-ea"/>
            </a:endParaRPr>
          </a:p>
          <a:p>
            <a:pPr latinLnBrk="0">
              <a:lnSpc>
                <a:spcPct val="100000"/>
              </a:lnSpc>
            </a:pPr>
            <a:r>
              <a:rPr lang="en-US" altLang="ko-KR" sz="1800" b="1" dirty="0">
                <a:solidFill>
                  <a:srgbClr val="FF0000"/>
                </a:solidFill>
                <a:latin typeface="+mn-ea"/>
                <a:ea typeface="+mn-ea"/>
              </a:rPr>
              <a:t>  </a:t>
            </a:r>
            <a:r>
              <a:rPr lang="ko-KR" altLang="en-US" sz="1800" b="1" u="sng" dirty="0">
                <a:solidFill>
                  <a:srgbClr val="FF0000"/>
                </a:solidFill>
                <a:latin typeface="+mn-ea"/>
                <a:ea typeface="+mn-ea"/>
              </a:rPr>
              <a:t>세워서</a:t>
            </a:r>
            <a:r>
              <a:rPr lang="ko-KR" altLang="en-US" sz="1800" b="1" dirty="0">
                <a:latin typeface="+mn-ea"/>
                <a:ea typeface="+mn-ea"/>
              </a:rPr>
              <a:t> 촬영해 주세요</a:t>
            </a:r>
            <a:r>
              <a:rPr lang="en-US" altLang="ko-KR" sz="1800" b="1" dirty="0">
                <a:latin typeface="+mn-ea"/>
                <a:ea typeface="+mn-ea"/>
              </a:rPr>
              <a:t>. </a:t>
            </a:r>
          </a:p>
          <a:p>
            <a:pPr latinLnBrk="0">
              <a:lnSpc>
                <a:spcPct val="100000"/>
              </a:lnSpc>
            </a:pPr>
            <a:endParaRPr lang="en-US" altLang="ko-KR" sz="1800" b="1" dirty="0">
              <a:latin typeface="+mn-ea"/>
              <a:ea typeface="+mn-ea"/>
            </a:endParaRPr>
          </a:p>
          <a:p>
            <a:pPr latinLnBrk="0">
              <a:lnSpc>
                <a:spcPct val="100000"/>
              </a:lnSpc>
            </a:pPr>
            <a:r>
              <a:rPr lang="en-US" altLang="ko-KR" sz="1800" b="1" dirty="0">
                <a:latin typeface="+mn-ea"/>
                <a:ea typeface="+mn-ea"/>
              </a:rPr>
              <a:t>-</a:t>
            </a:r>
            <a:r>
              <a:rPr lang="ko-KR" altLang="en-US" sz="1800" b="1" dirty="0">
                <a:latin typeface="+mn-ea"/>
                <a:ea typeface="+mn-ea"/>
              </a:rPr>
              <a:t>주민등록증이 잘 안되면 운전면허증</a:t>
            </a:r>
            <a:r>
              <a:rPr lang="en-US" altLang="ko-KR" sz="1800" b="1" dirty="0">
                <a:latin typeface="+mn-ea"/>
                <a:ea typeface="+mn-ea"/>
              </a:rPr>
              <a:t>, </a:t>
            </a:r>
            <a:r>
              <a:rPr lang="ko-KR" altLang="en-US" sz="1800" b="1" dirty="0">
                <a:latin typeface="+mn-ea"/>
                <a:ea typeface="+mn-ea"/>
              </a:rPr>
              <a:t>여권 등으로 </a:t>
            </a:r>
            <a:endParaRPr lang="en-US" altLang="ko-KR" sz="1800" b="1" dirty="0">
              <a:latin typeface="+mn-ea"/>
              <a:ea typeface="+mn-ea"/>
            </a:endParaRPr>
          </a:p>
          <a:p>
            <a:pPr latinLnBrk="0">
              <a:lnSpc>
                <a:spcPct val="100000"/>
              </a:lnSpc>
            </a:pPr>
            <a:r>
              <a:rPr lang="en-US" altLang="ko-KR" sz="1800" b="1" dirty="0">
                <a:latin typeface="+mn-ea"/>
                <a:ea typeface="+mn-ea"/>
              </a:rPr>
              <a:t> </a:t>
            </a:r>
            <a:r>
              <a:rPr lang="ko-KR" altLang="en-US" sz="1800" b="1" dirty="0">
                <a:latin typeface="+mn-ea"/>
                <a:ea typeface="+mn-ea"/>
              </a:rPr>
              <a:t>변경해서 인증해 주세요</a:t>
            </a:r>
            <a:r>
              <a:rPr lang="en-US" altLang="ko-KR" sz="1800" b="1" dirty="0">
                <a:latin typeface="+mn-ea"/>
                <a:ea typeface="+mn-ea"/>
              </a:rPr>
              <a:t>.</a:t>
            </a:r>
          </a:p>
          <a:p>
            <a:pPr latinLnBrk="0">
              <a:lnSpc>
                <a:spcPct val="100000"/>
              </a:lnSpc>
            </a:pPr>
            <a:endParaRPr lang="en-US" altLang="ko-KR" sz="900" b="1" dirty="0">
              <a:latin typeface="+mn-ea"/>
              <a:ea typeface="+mn-ea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472F8CD-29CB-C6B2-8611-2BD873738064}"/>
              </a:ext>
            </a:extLst>
          </p:cNvPr>
          <p:cNvSpPr/>
          <p:nvPr/>
        </p:nvSpPr>
        <p:spPr>
          <a:xfrm>
            <a:off x="6560906" y="3919076"/>
            <a:ext cx="5483609" cy="2619022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4" y="875148"/>
            <a:ext cx="2440981" cy="3737943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2116454" y="2522381"/>
            <a:ext cx="785910" cy="863363"/>
            <a:chOff x="8788743" y="5459894"/>
            <a:chExt cx="457928" cy="493206"/>
          </a:xfrm>
        </p:grpSpPr>
        <p:pic>
          <p:nvPicPr>
            <p:cNvPr id="14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46" y="864920"/>
            <a:ext cx="2513480" cy="374817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04" y="875148"/>
            <a:ext cx="2948037" cy="2702368"/>
          </a:xfrm>
          <a:prstGeom prst="rect">
            <a:avLst/>
          </a:prstGeom>
        </p:spPr>
      </p:pic>
      <p:sp>
        <p:nvSpPr>
          <p:cNvPr id="19" name="오른쪽 화살표 18"/>
          <p:cNvSpPr/>
          <p:nvPr/>
        </p:nvSpPr>
        <p:spPr>
          <a:xfrm>
            <a:off x="3476234" y="2355536"/>
            <a:ext cx="410547" cy="457199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>
            <a:off x="6659280" y="2355536"/>
            <a:ext cx="410547" cy="457199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5773793" y="2553258"/>
            <a:ext cx="785910" cy="863363"/>
            <a:chOff x="8788743" y="5459894"/>
            <a:chExt cx="457928" cy="493206"/>
          </a:xfrm>
        </p:grpSpPr>
        <p:pic>
          <p:nvPicPr>
            <p:cNvPr id="22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0" y="6451600"/>
            <a:ext cx="685800" cy="406399"/>
          </a:xfrm>
        </p:spPr>
        <p:txBody>
          <a:bodyPr/>
          <a:lstStyle/>
          <a:p>
            <a:r>
              <a:rPr lang="en-US" altLang="ko-KR" sz="2200" dirty="0"/>
              <a:t>19</a:t>
            </a:r>
            <a:endParaRPr lang="ko-KR" altLang="en-US" sz="2200" dirty="0"/>
          </a:p>
        </p:txBody>
      </p:sp>
    </p:spTree>
    <p:extLst>
      <p:ext uri="{BB962C8B-B14F-4D97-AF65-F5344CB8AC3E}">
        <p14:creationId xmlns:p14="http://schemas.microsoft.com/office/powerpoint/2010/main" val="8707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0BFAC2-EDFB-A0FB-F180-6ADB76E5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53" y="513600"/>
            <a:ext cx="10456648" cy="662573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>
                <a:latin typeface="+mn-ea"/>
              </a:rPr>
              <a:t>전자문서 가입 방법 </a:t>
            </a:r>
            <a:r>
              <a:rPr lang="en-US" altLang="ko-KR" sz="3200" b="1" dirty="0">
                <a:latin typeface="+mn-ea"/>
              </a:rPr>
              <a:t>- 1</a:t>
            </a:r>
            <a:br>
              <a:rPr lang="en-US" altLang="ko-KR" sz="3200" b="1" dirty="0">
                <a:latin typeface="+mn-ea"/>
              </a:rPr>
            </a:b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718202-08D2-CBF8-685B-0CFB6C68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54" y="1043493"/>
            <a:ext cx="10113268" cy="552943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b="1" dirty="0">
                <a:latin typeface="+mn-ea"/>
              </a:rPr>
              <a:t>PC</a:t>
            </a:r>
            <a:r>
              <a:rPr lang="ko-KR" altLang="en-US" sz="1400" b="1" dirty="0">
                <a:latin typeface="+mn-ea"/>
              </a:rPr>
              <a:t>에서는 가입 할 수 없습니다</a:t>
            </a:r>
            <a:r>
              <a:rPr lang="en-US" altLang="ko-KR" sz="1400" b="1" dirty="0">
                <a:latin typeface="+mn-ea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sz="1400" b="1" dirty="0">
                <a:latin typeface="+mn-ea"/>
              </a:rPr>
              <a:t>꼭 모바일에서 앱을 설치하고 </a:t>
            </a:r>
            <a:r>
              <a:rPr lang="en-US" altLang="ko-KR" sz="1400" b="1" dirty="0">
                <a:latin typeface="+mn-ea"/>
              </a:rPr>
              <a:t>“</a:t>
            </a:r>
            <a:r>
              <a:rPr lang="ko-KR" altLang="en-US" sz="1400" b="1" dirty="0">
                <a:latin typeface="+mn-ea"/>
              </a:rPr>
              <a:t>본인인증 로그인 후</a:t>
            </a:r>
            <a:r>
              <a:rPr lang="en-US" altLang="ko-KR" sz="1400" b="1" dirty="0">
                <a:latin typeface="+mn-ea"/>
              </a:rPr>
              <a:t>“ “</a:t>
            </a:r>
            <a:r>
              <a:rPr lang="ko-KR" altLang="en-US" sz="1400" b="1" dirty="0">
                <a:latin typeface="+mn-ea"/>
              </a:rPr>
              <a:t>약관동의 및 신청정보</a:t>
            </a:r>
            <a:r>
              <a:rPr lang="en-US" altLang="ko-KR" sz="1400" b="1" dirty="0">
                <a:latin typeface="+mn-ea"/>
              </a:rPr>
              <a:t>”</a:t>
            </a:r>
            <a:r>
              <a:rPr lang="ko-KR" altLang="en-US" sz="1400" b="1" dirty="0">
                <a:latin typeface="+mn-ea"/>
              </a:rPr>
              <a:t>를  입력 해 주셔야 전자문서지갑을 사용할 수 있습니다</a:t>
            </a:r>
            <a:r>
              <a:rPr lang="en-US" altLang="ko-KR" sz="1400" b="1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z="1400" b="1" u="sng" dirty="0">
                <a:latin typeface="+mn-ea"/>
              </a:rPr>
              <a:t>전자문서에 이미 가입된 고객은 </a:t>
            </a:r>
            <a:r>
              <a:rPr lang="en-US" altLang="ko-KR" sz="1400" b="1" u="sng" dirty="0">
                <a:latin typeface="+mn-ea"/>
              </a:rPr>
              <a:t>4</a:t>
            </a:r>
            <a:r>
              <a:rPr lang="ko-KR" altLang="en-US" sz="1400" b="1" u="sng" dirty="0">
                <a:latin typeface="+mn-ea"/>
              </a:rPr>
              <a:t>페이지부터 시작해 주세요</a:t>
            </a:r>
            <a:endParaRPr lang="en-US" altLang="ko-KR" sz="1400" b="1" u="sng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z="1400" b="1" dirty="0">
                <a:latin typeface="+mn-ea"/>
              </a:rPr>
              <a:t>개명 전 전자문서를 가입한 고객은 전자문서지갑을 탈퇴 후 재가입하셔야만 이용이 가능합니다</a:t>
            </a:r>
            <a:r>
              <a:rPr lang="en-US" altLang="ko-KR" sz="1400" b="1" dirty="0">
                <a:latin typeface="+mn-ea"/>
              </a:rPr>
              <a:t>. (</a:t>
            </a:r>
            <a:r>
              <a:rPr lang="ko-KR" altLang="en-US" sz="1400" b="1" dirty="0">
                <a:latin typeface="+mn-ea"/>
              </a:rPr>
              <a:t>정부</a:t>
            </a:r>
            <a:r>
              <a:rPr lang="en-US" altLang="ko-KR" sz="1400" b="1" dirty="0">
                <a:latin typeface="+mn-ea"/>
              </a:rPr>
              <a:t>24</a:t>
            </a:r>
            <a:r>
              <a:rPr lang="ko-KR" altLang="en-US" sz="1400" b="1" dirty="0">
                <a:latin typeface="+mn-ea"/>
              </a:rPr>
              <a:t>에 가입된 성함과 일치해야만 오류 나지 않습니다</a:t>
            </a:r>
            <a:r>
              <a:rPr lang="en-US" altLang="ko-KR" sz="1400" b="1" dirty="0">
                <a:latin typeface="+mn-ea"/>
              </a:rPr>
              <a:t>.)</a:t>
            </a:r>
          </a:p>
          <a:p>
            <a:pPr>
              <a:lnSpc>
                <a:spcPct val="130000"/>
              </a:lnSpc>
            </a:pP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>
                <a:latin typeface="+mn-ea"/>
              </a:rPr>
              <a:t>재가입 문의</a:t>
            </a:r>
            <a:r>
              <a:rPr lang="en-US" altLang="ko-KR" sz="1400" b="1" dirty="0">
                <a:latin typeface="+mn-ea"/>
              </a:rPr>
              <a:t>: </a:t>
            </a:r>
            <a:r>
              <a:rPr lang="ko-KR" altLang="en-US" sz="1400" b="1" dirty="0">
                <a:latin typeface="+mn-ea"/>
              </a:rPr>
              <a:t>전자문서지갑 </a:t>
            </a:r>
            <a:r>
              <a:rPr lang="ko-KR" altLang="en-US" sz="1400" b="1" dirty="0" err="1">
                <a:latin typeface="+mn-ea"/>
              </a:rPr>
              <a:t>고객센타</a:t>
            </a:r>
            <a:r>
              <a:rPr lang="ko-KR" altLang="en-US" sz="1400" b="1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: 1600-8613)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1400" b="1" dirty="0">
                <a:latin typeface="+mn-ea"/>
              </a:rPr>
              <a:t>  </a:t>
            </a:r>
          </a:p>
          <a:p>
            <a:endParaRPr lang="ko-KR" altLang="en-US" dirty="0"/>
          </a:p>
        </p:txBody>
      </p:sp>
      <p:pic>
        <p:nvPicPr>
          <p:cNvPr id="5" name="그림 34">
            <a:extLst>
              <a:ext uri="{FF2B5EF4-FFF2-40B4-BE49-F238E27FC236}">
                <a16:creationId xmlns:a16="http://schemas.microsoft.com/office/drawing/2014/main" id="{177A7B73-928F-8382-B03E-A43C8973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3" y="3533466"/>
            <a:ext cx="1769158" cy="27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오른쪽 화살표 43">
            <a:extLst>
              <a:ext uri="{FF2B5EF4-FFF2-40B4-BE49-F238E27FC236}">
                <a16:creationId xmlns:a16="http://schemas.microsoft.com/office/drawing/2014/main" id="{7E1A0FED-50C5-11FF-1D32-E4D49CFD4750}"/>
              </a:ext>
            </a:extLst>
          </p:cNvPr>
          <p:cNvSpPr/>
          <p:nvPr/>
        </p:nvSpPr>
        <p:spPr>
          <a:xfrm>
            <a:off x="2316361" y="4634222"/>
            <a:ext cx="381854" cy="402601"/>
          </a:xfrm>
          <a:prstGeom prst="rightArrow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D0FAEB2-6116-F459-AFDA-08BEA541E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66" y="4119791"/>
            <a:ext cx="1429440" cy="14314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오른쪽 화살표 43">
            <a:extLst>
              <a:ext uri="{FF2B5EF4-FFF2-40B4-BE49-F238E27FC236}">
                <a16:creationId xmlns:a16="http://schemas.microsoft.com/office/drawing/2014/main" id="{63A40ACF-C051-3068-5B7E-ECB8FEC4A901}"/>
              </a:ext>
            </a:extLst>
          </p:cNvPr>
          <p:cNvSpPr/>
          <p:nvPr/>
        </p:nvSpPr>
        <p:spPr>
          <a:xfrm>
            <a:off x="4517574" y="4634222"/>
            <a:ext cx="381854" cy="402601"/>
          </a:xfrm>
          <a:prstGeom prst="rightArrow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90F1184-9975-A563-4443-8E33D99F1A90}"/>
              </a:ext>
            </a:extLst>
          </p:cNvPr>
          <p:cNvGrpSpPr/>
          <p:nvPr/>
        </p:nvGrpSpPr>
        <p:grpSpPr>
          <a:xfrm>
            <a:off x="5020971" y="3601914"/>
            <a:ext cx="2617742" cy="2971008"/>
            <a:chOff x="3753561" y="2846439"/>
            <a:chExt cx="3210311" cy="3925985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E422E2BE-A652-306F-2ABE-78705FA5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561" y="2846439"/>
              <a:ext cx="3210311" cy="3925985"/>
            </a:xfrm>
            <a:prstGeom prst="rect">
              <a:avLst/>
            </a:prstGeom>
          </p:spPr>
        </p:pic>
        <p:sp>
          <p:nvSpPr>
            <p:cNvPr id="12" name="모서리가 둥근 직사각형 30">
              <a:extLst>
                <a:ext uri="{FF2B5EF4-FFF2-40B4-BE49-F238E27FC236}">
                  <a16:creationId xmlns:a16="http://schemas.microsoft.com/office/drawing/2014/main" id="{A35DF291-4F87-7F57-92E7-7A1D4D28F22B}"/>
                </a:ext>
              </a:extLst>
            </p:cNvPr>
            <p:cNvSpPr/>
            <p:nvPr/>
          </p:nvSpPr>
          <p:spPr>
            <a:xfrm>
              <a:off x="4264916" y="2936132"/>
              <a:ext cx="690541" cy="37862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8">
              <a:extLst>
                <a:ext uri="{FF2B5EF4-FFF2-40B4-BE49-F238E27FC236}">
                  <a16:creationId xmlns:a16="http://schemas.microsoft.com/office/drawing/2014/main" id="{AFEA7661-6F08-8A7B-BBA4-ADC32503568C}"/>
                </a:ext>
              </a:extLst>
            </p:cNvPr>
            <p:cNvSpPr/>
            <p:nvPr/>
          </p:nvSpPr>
          <p:spPr>
            <a:xfrm>
              <a:off x="6254450" y="3420370"/>
              <a:ext cx="690541" cy="62806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오른쪽 화살표 43">
            <a:extLst>
              <a:ext uri="{FF2B5EF4-FFF2-40B4-BE49-F238E27FC236}">
                <a16:creationId xmlns:a16="http://schemas.microsoft.com/office/drawing/2014/main" id="{51C8FD1D-84FB-8E8C-1A58-46095A0186B3}"/>
              </a:ext>
            </a:extLst>
          </p:cNvPr>
          <p:cNvSpPr/>
          <p:nvPr/>
        </p:nvSpPr>
        <p:spPr>
          <a:xfrm>
            <a:off x="7813092" y="4634222"/>
            <a:ext cx="381854" cy="402601"/>
          </a:xfrm>
          <a:prstGeom prst="rightArrow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9B6DCB6-9E25-99D7-DD3D-C07F135AC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9" y="4432921"/>
            <a:ext cx="3496177" cy="806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FDF6D7-57D1-6805-363F-862AFCCEB20E}"/>
              </a:ext>
            </a:extLst>
          </p:cNvPr>
          <p:cNvSpPr txBox="1"/>
          <p:nvPr/>
        </p:nvSpPr>
        <p:spPr>
          <a:xfrm>
            <a:off x="2162867" y="5856465"/>
            <a:ext cx="3045309" cy="656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앱을 설치할 수 있는</a:t>
            </a:r>
            <a:endParaRPr lang="en-US" altLang="ko-KR" dirty="0"/>
          </a:p>
          <a:p>
            <a:pPr algn="ctr"/>
            <a:r>
              <a:rPr lang="en-US" altLang="ko-KR" dirty="0"/>
              <a:t>Play </a:t>
            </a:r>
            <a:r>
              <a:rPr lang="ko-KR" altLang="en-US" dirty="0"/>
              <a:t>스토어 실행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4BC60D-2BCF-A556-5BFA-90EA200D8894}"/>
              </a:ext>
            </a:extLst>
          </p:cNvPr>
          <p:cNvSpPr txBox="1"/>
          <p:nvPr/>
        </p:nvSpPr>
        <p:spPr>
          <a:xfrm>
            <a:off x="9110760" y="5366587"/>
            <a:ext cx="1944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설치된 앱 실행</a:t>
            </a:r>
          </a:p>
        </p:txBody>
      </p:sp>
      <p:sp>
        <p:nvSpPr>
          <p:cNvPr id="23" name="슬라이드 번호 개체 틀 3">
            <a:extLst>
              <a:ext uri="{FF2B5EF4-FFF2-40B4-BE49-F238E27FC236}">
                <a16:creationId xmlns:a16="http://schemas.microsoft.com/office/drawing/2014/main" id="{0C21CDEC-41FE-2D64-E276-09FA5FDE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83708"/>
            <a:ext cx="598205" cy="474292"/>
          </a:xfrm>
        </p:spPr>
        <p:txBody>
          <a:bodyPr/>
          <a:lstStyle/>
          <a:p>
            <a:fld id="{E7DA34A4-3904-416E-9BBF-444726BB520C}" type="slidenum">
              <a:rPr lang="ko-KR" altLang="en-US" smtClean="0">
                <a:solidFill>
                  <a:srgbClr val="0078D7"/>
                </a:solidFill>
              </a:rPr>
              <a:t>2</a:t>
            </a:fld>
            <a:endParaRPr lang="ko-KR" altLang="en-US" dirty="0">
              <a:solidFill>
                <a:srgbClr val="0078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95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20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095410"/>
            <a:ext cx="9550400" cy="465804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9501090" y="5038977"/>
            <a:ext cx="785910" cy="863363"/>
            <a:chOff x="8788743" y="5459894"/>
            <a:chExt cx="457928" cy="493206"/>
          </a:xfrm>
        </p:grpSpPr>
        <p:pic>
          <p:nvPicPr>
            <p:cNvPr id="5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110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(9) </a:t>
            </a:r>
            <a:r>
              <a:rPr lang="ko-KR" altLang="en-US" sz="2400" b="1" dirty="0">
                <a:latin typeface="+mn-ea"/>
                <a:ea typeface="+mn-ea"/>
              </a:rPr>
              <a:t>대표자 명의의 </a:t>
            </a:r>
            <a:r>
              <a:rPr lang="ko-KR" altLang="en-US" sz="2400" b="1" dirty="0" err="1">
                <a:solidFill>
                  <a:srgbClr val="FF0000"/>
                </a:solidFill>
                <a:latin typeface="+mn-ea"/>
                <a:ea typeface="+mn-ea"/>
              </a:rPr>
              <a:t>계좌인증</a:t>
            </a:r>
            <a:r>
              <a:rPr lang="ko-KR" altLang="en-US" sz="2400" b="1" dirty="0" err="1">
                <a:latin typeface="+mn-ea"/>
                <a:ea typeface="+mn-ea"/>
              </a:rPr>
              <a:t>을</a:t>
            </a:r>
            <a:r>
              <a:rPr lang="ko-KR" altLang="en-US" sz="2400" b="1" dirty="0">
                <a:latin typeface="+mn-ea"/>
                <a:ea typeface="+mn-ea"/>
              </a:rPr>
              <a:t> 진행합니다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  <a:p>
            <a:pPr latinLnBrk="0">
              <a:lnSpc>
                <a:spcPct val="130000"/>
              </a:lnSpc>
            </a:pPr>
            <a:endParaRPr lang="en-US" altLang="ko-KR" sz="24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17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882128"/>
            <a:ext cx="8316913" cy="48301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896" y="3963765"/>
            <a:ext cx="1562100" cy="2667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350" y="4513721"/>
            <a:ext cx="1066800" cy="2504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406" y="4984496"/>
            <a:ext cx="1562100" cy="26670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268940" y="387276"/>
            <a:ext cx="11575229" cy="836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(10) 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원 </a:t>
            </a:r>
            <a:r>
              <a:rPr lang="ko-KR" altLang="en-US" sz="2400" b="1" dirty="0" err="1">
                <a:solidFill>
                  <a:srgbClr val="FF0000"/>
                </a:solidFill>
                <a:latin typeface="+mn-ea"/>
              </a:rPr>
              <a:t>입금자명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숫자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4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자리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2400" b="1" dirty="0">
                <a:latin typeface="+mn-ea"/>
              </a:rPr>
              <a:t>을 인증코드에 입력 후 코드검증 클릭합니다</a:t>
            </a:r>
            <a:endParaRPr lang="en-US" altLang="ko-KR" sz="2400" b="1" dirty="0">
              <a:latin typeface="+mn-ea"/>
            </a:endParaRPr>
          </a:p>
          <a:p>
            <a:pPr latinLnBrk="0">
              <a:lnSpc>
                <a:spcPct val="130000"/>
              </a:lnSpc>
            </a:pPr>
            <a:endParaRPr lang="en-US" altLang="ko-KR" sz="2400" b="1" dirty="0">
              <a:latin typeface="+mn-ea"/>
              <a:ea typeface="+mn-ea"/>
            </a:endParaRPr>
          </a:p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 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88378B89-D554-9B93-7415-8E3754FD01AD}"/>
              </a:ext>
            </a:extLst>
          </p:cNvPr>
          <p:cNvSpPr txBox="1">
            <a:spLocks/>
          </p:cNvSpPr>
          <p:nvPr/>
        </p:nvSpPr>
        <p:spPr>
          <a:xfrm>
            <a:off x="746535" y="5712313"/>
            <a:ext cx="9010651" cy="83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endParaRPr lang="en-US" altLang="ko-KR" sz="2400" b="1" dirty="0">
              <a:latin typeface="+mn-ea"/>
              <a:ea typeface="+mn-ea"/>
            </a:endParaRPr>
          </a:p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 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81942741-B161-EEF9-C109-27EC78AA04C3}"/>
              </a:ext>
            </a:extLst>
          </p:cNvPr>
          <p:cNvSpPr txBox="1">
            <a:spLocks/>
          </p:cNvSpPr>
          <p:nvPr/>
        </p:nvSpPr>
        <p:spPr>
          <a:xfrm>
            <a:off x="469331" y="5751313"/>
            <a:ext cx="11575229" cy="797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ko-KR" altLang="en-US" sz="2000" spc="-200" baseline="0" dirty="0">
                <a:latin typeface="+mj-ea"/>
                <a:ea typeface="+mj-ea"/>
              </a:rPr>
              <a:t>              신청인</a:t>
            </a:r>
            <a:r>
              <a:rPr lang="en-US" altLang="ko-KR" sz="2000" spc="-200" baseline="0" dirty="0">
                <a:latin typeface="+mj-ea"/>
                <a:ea typeface="+mj-ea"/>
              </a:rPr>
              <a:t>(</a:t>
            </a:r>
            <a:r>
              <a:rPr lang="ko-KR" altLang="en-US" sz="2000" spc="-200" baseline="0" dirty="0">
                <a:latin typeface="+mj-ea"/>
                <a:ea typeface="+mj-ea"/>
              </a:rPr>
              <a:t>대표자</a:t>
            </a:r>
            <a:r>
              <a:rPr lang="en-US" altLang="ko-KR" sz="2000" spc="-200" baseline="0" dirty="0">
                <a:latin typeface="+mj-ea"/>
                <a:ea typeface="+mj-ea"/>
              </a:rPr>
              <a:t>) </a:t>
            </a:r>
            <a:r>
              <a:rPr lang="ko-KR" altLang="en-US" sz="2000" spc="-200" baseline="0" dirty="0">
                <a:latin typeface="+mj-ea"/>
                <a:ea typeface="+mj-ea"/>
              </a:rPr>
              <a:t>명의의 은행계좌만 가능</a:t>
            </a:r>
            <a:r>
              <a:rPr lang="en-US" altLang="ko-KR" sz="2000" spc="-200" baseline="0" dirty="0">
                <a:latin typeface="+mj-ea"/>
                <a:ea typeface="+mj-ea"/>
              </a:rPr>
              <a:t>,</a:t>
            </a:r>
            <a:r>
              <a:rPr lang="ko-KR" altLang="en-US" sz="2000" spc="-200" baseline="0" dirty="0">
                <a:latin typeface="+mj-ea"/>
                <a:ea typeface="+mj-ea"/>
              </a:rPr>
              <a:t>   </a:t>
            </a:r>
            <a:r>
              <a:rPr lang="ko-KR" altLang="en-US" sz="2000" dirty="0">
                <a:solidFill>
                  <a:srgbClr val="FF0000"/>
                </a:solidFill>
                <a:latin typeface="+mj-ea"/>
                <a:ea typeface="+mj-ea"/>
              </a:rPr>
              <a:t>대표자성명</a:t>
            </a:r>
            <a:r>
              <a:rPr lang="en-US" altLang="ko-KR" sz="2000" dirty="0">
                <a:solidFill>
                  <a:srgbClr val="FF0000"/>
                </a:solidFill>
                <a:latin typeface="+mj-ea"/>
                <a:ea typeface="+mj-ea"/>
              </a:rPr>
              <a:t>00</a:t>
            </a:r>
            <a:r>
              <a:rPr lang="ko-KR" altLang="en-US" sz="2000" dirty="0">
                <a:solidFill>
                  <a:srgbClr val="FF0000"/>
                </a:solidFill>
                <a:latin typeface="+mj-ea"/>
                <a:ea typeface="+mj-ea"/>
              </a:rPr>
              <a:t>공인중개사</a:t>
            </a:r>
            <a:r>
              <a:rPr lang="en-US" altLang="ko-KR" sz="20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+mj-ea"/>
                <a:ea typeface="+mj-ea"/>
              </a:rPr>
              <a:t>명의</a:t>
            </a:r>
            <a:r>
              <a:rPr lang="en-US" altLang="ko-KR" sz="2000" dirty="0">
                <a:solidFill>
                  <a:srgbClr val="FF0000"/>
                </a:solidFill>
                <a:latin typeface="+mj-ea"/>
              </a:rPr>
              <a:t>(</a:t>
            </a:r>
            <a:r>
              <a:rPr lang="ko-KR" altLang="en-US" sz="2000" dirty="0">
                <a:solidFill>
                  <a:srgbClr val="FF0000"/>
                </a:solidFill>
                <a:latin typeface="+mj-ea"/>
              </a:rPr>
              <a:t>사업자</a:t>
            </a:r>
            <a:r>
              <a:rPr lang="en-US" altLang="ko-KR" sz="2000" dirty="0">
                <a:solidFill>
                  <a:srgbClr val="FF0000"/>
                </a:solidFill>
                <a:latin typeface="+mj-ea"/>
              </a:rPr>
              <a:t>)</a:t>
            </a:r>
            <a:r>
              <a:rPr lang="ko-KR" altLang="en-US" sz="2000" dirty="0">
                <a:solidFill>
                  <a:srgbClr val="FF0000"/>
                </a:solidFill>
                <a:latin typeface="+mj-ea"/>
                <a:ea typeface="+mj-ea"/>
              </a:rPr>
              <a:t> 계좌 사용 불가</a:t>
            </a:r>
            <a:endParaRPr lang="en-US" altLang="ko-KR" sz="2000" b="1" dirty="0">
              <a:latin typeface="+mn-ea"/>
              <a:ea typeface="+mn-ea"/>
            </a:endParaRPr>
          </a:p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8797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110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(11) 1</a:t>
            </a:r>
            <a:r>
              <a:rPr lang="ko-KR" altLang="en-US" sz="2400" b="1" dirty="0">
                <a:latin typeface="+mn-ea"/>
                <a:ea typeface="+mn-ea"/>
              </a:rPr>
              <a:t>단계에서 받은 </a:t>
            </a:r>
            <a:r>
              <a:rPr lang="ko-KR" altLang="en-US" sz="2400" b="1" dirty="0">
                <a:latin typeface="+mn-ea"/>
              </a:rPr>
              <a:t>사업자등록증명원을 수신 후 제출합니다</a:t>
            </a:r>
            <a:r>
              <a:rPr lang="en-US" altLang="ko-KR" sz="2400" b="1" dirty="0">
                <a:latin typeface="+mn-ea"/>
              </a:rPr>
              <a:t>.</a:t>
            </a:r>
            <a:endParaRPr lang="en-US" altLang="ko-KR" sz="2400" b="1" dirty="0">
              <a:latin typeface="+mn-ea"/>
              <a:ea typeface="+mn-ea"/>
            </a:endParaRPr>
          </a:p>
          <a:p>
            <a:pPr latinLnBrk="0">
              <a:lnSpc>
                <a:spcPct val="130000"/>
              </a:lnSpc>
            </a:pPr>
            <a:endParaRPr lang="en-US" altLang="ko-KR" sz="2400" b="1" dirty="0">
              <a:latin typeface="+mn-ea"/>
              <a:ea typeface="+mn-ea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5808536" y="5142305"/>
            <a:ext cx="785910" cy="863363"/>
            <a:chOff x="8788743" y="5459894"/>
            <a:chExt cx="457928" cy="493206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877374" y="2543569"/>
            <a:ext cx="3992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 </a:t>
            </a:r>
            <a:r>
              <a:rPr lang="ko-KR" altLang="en-US" b="1" dirty="0">
                <a:solidFill>
                  <a:srgbClr val="FF0000"/>
                </a:solidFill>
              </a:rPr>
              <a:t>개명</a:t>
            </a:r>
            <a:r>
              <a:rPr lang="ko-KR" altLang="en-US" dirty="0"/>
              <a:t>하신경우</a:t>
            </a:r>
            <a:endParaRPr lang="en-US" altLang="ko-KR" dirty="0"/>
          </a:p>
          <a:p>
            <a:r>
              <a:rPr lang="ko-KR" altLang="en-US" dirty="0"/>
              <a:t>고객센터</a:t>
            </a:r>
            <a:r>
              <a:rPr lang="en-US" altLang="ko-KR" dirty="0"/>
              <a:t>(1600-8613)</a:t>
            </a:r>
          </a:p>
          <a:p>
            <a:r>
              <a:rPr lang="ko-KR" altLang="en-US" dirty="0"/>
              <a:t>전화하셔서 전자문서지갑을 </a:t>
            </a:r>
            <a:endParaRPr lang="en-US" altLang="ko-KR" dirty="0"/>
          </a:p>
          <a:p>
            <a:r>
              <a:rPr lang="ko-KR" altLang="en-US" dirty="0"/>
              <a:t>탈퇴</a:t>
            </a:r>
            <a:r>
              <a:rPr lang="en-US" altLang="ko-KR" dirty="0"/>
              <a:t>/</a:t>
            </a:r>
            <a:r>
              <a:rPr lang="ko-KR" altLang="en-US" dirty="0"/>
              <a:t>재가입 후 </a:t>
            </a:r>
            <a:endParaRPr lang="en-US" altLang="ko-KR" dirty="0"/>
          </a:p>
          <a:p>
            <a:r>
              <a:rPr lang="ko-KR" altLang="en-US" dirty="0"/>
              <a:t>등록증명원을 다시 전송해 주세요</a:t>
            </a:r>
            <a:r>
              <a:rPr lang="en-US" altLang="ko-KR" dirty="0"/>
              <a:t>.</a:t>
            </a:r>
          </a:p>
        </p:txBody>
      </p:sp>
      <p:sp>
        <p:nvSpPr>
          <p:cNvPr id="14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0" y="6451600"/>
            <a:ext cx="685800" cy="406399"/>
          </a:xfrm>
        </p:spPr>
        <p:txBody>
          <a:bodyPr/>
          <a:lstStyle/>
          <a:p>
            <a:r>
              <a:rPr lang="en-US" altLang="ko-KR" sz="2200" dirty="0"/>
              <a:t>22</a:t>
            </a:r>
            <a:endParaRPr lang="ko-KR" altLang="en-US" sz="22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1" y="779308"/>
            <a:ext cx="6417128" cy="5810921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D3579EEE-EE36-458C-AEE2-342DF96A3D68}"/>
              </a:ext>
            </a:extLst>
          </p:cNvPr>
          <p:cNvGrpSpPr/>
          <p:nvPr/>
        </p:nvGrpSpPr>
        <p:grpSpPr>
          <a:xfrm>
            <a:off x="7162094" y="5994636"/>
            <a:ext cx="785910" cy="863363"/>
            <a:chOff x="8788743" y="5459894"/>
            <a:chExt cx="457928" cy="493206"/>
          </a:xfrm>
        </p:grpSpPr>
        <p:pic>
          <p:nvPicPr>
            <p:cNvPr id="19" name="Picture 2" descr="clickì ëí ì´ë¯¸ì§ ê²ìê²°ê³¼">
              <a:extLst>
                <a:ext uri="{FF2B5EF4-FFF2-40B4-BE49-F238E27FC236}">
                  <a16:creationId xmlns:a16="http://schemas.microsoft.com/office/drawing/2014/main" id="{21B48A6F-99F0-4782-A747-0E9F8736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743" y="5495172"/>
              <a:ext cx="457928" cy="45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91A211C0-13CA-4145-96E0-A16DA2059CD7}"/>
                </a:ext>
              </a:extLst>
            </p:cNvPr>
            <p:cNvSpPr/>
            <p:nvPr/>
          </p:nvSpPr>
          <p:spPr>
            <a:xfrm>
              <a:off x="8813456" y="5459894"/>
              <a:ext cx="305830" cy="3120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77374" y="4790438"/>
            <a:ext cx="4201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</a:t>
            </a:r>
            <a:r>
              <a:rPr lang="ko-KR" altLang="en-US" dirty="0"/>
              <a:t>서류 제출하기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버튼을 누르시면 제출 하셨던 서류가</a:t>
            </a:r>
            <a:endParaRPr lang="en-US" altLang="ko-KR" dirty="0"/>
          </a:p>
          <a:p>
            <a:r>
              <a:rPr lang="ko-KR" altLang="en-US" dirty="0"/>
              <a:t>정상적으로 수신되었는지 확인 후</a:t>
            </a:r>
            <a:endParaRPr lang="en-US" altLang="ko-KR" dirty="0"/>
          </a:p>
          <a:p>
            <a:r>
              <a:rPr lang="ko-KR" altLang="en-US" dirty="0"/>
              <a:t>정상이라면 다음 페이지로 넘어 갑니다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92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204395"/>
            <a:ext cx="12192000" cy="1043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     2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(12) </a:t>
            </a:r>
            <a:r>
              <a:rPr lang="ko-KR" altLang="en-US" sz="2400" b="1" dirty="0">
                <a:latin typeface="+mn-ea"/>
                <a:ea typeface="+mn-ea"/>
              </a:rPr>
              <a:t>인증서 요금을 신용카드</a:t>
            </a:r>
            <a:r>
              <a:rPr lang="en-US" altLang="ko-KR" sz="2400" b="1" dirty="0">
                <a:latin typeface="+mn-ea"/>
                <a:ea typeface="+mn-ea"/>
              </a:rPr>
              <a:t>, </a:t>
            </a:r>
            <a:r>
              <a:rPr lang="ko-KR" altLang="en-US" sz="2400" b="1" dirty="0">
                <a:latin typeface="+mn-ea"/>
                <a:ea typeface="+mn-ea"/>
              </a:rPr>
              <a:t>무통장입금 등의 방법으로 결제</a:t>
            </a:r>
          </a:p>
          <a:p>
            <a:pPr latinLnBrk="0">
              <a:lnSpc>
                <a:spcPct val="130000"/>
              </a:lnSpc>
            </a:pPr>
            <a:r>
              <a:rPr lang="en-US" altLang="ko-KR" sz="2400" b="1" spc="-200" dirty="0">
                <a:solidFill>
                  <a:srgbClr val="0078D7"/>
                </a:solidFill>
              </a:rPr>
              <a:t>                            (5</a:t>
            </a:r>
            <a:r>
              <a:rPr lang="ko-KR" altLang="en-US" sz="2400" b="1" spc="-200" dirty="0">
                <a:solidFill>
                  <a:srgbClr val="0078D7"/>
                </a:solidFill>
              </a:rPr>
              <a:t>시 이후 접수건과 주말 및 공휴일 </a:t>
            </a:r>
            <a:r>
              <a:rPr lang="ko-KR" altLang="en-US" sz="2400" b="1" spc="-200" dirty="0" err="1">
                <a:solidFill>
                  <a:srgbClr val="0078D7"/>
                </a:solidFill>
              </a:rPr>
              <a:t>접수건은</a:t>
            </a:r>
            <a:r>
              <a:rPr lang="ko-KR" altLang="en-US" sz="2400" b="1" spc="-200" dirty="0">
                <a:solidFill>
                  <a:srgbClr val="0078D7"/>
                </a:solidFill>
              </a:rPr>
              <a:t> 다음 영업일에 발급안내문이 전송됩니다</a:t>
            </a:r>
            <a:r>
              <a:rPr lang="en-US" altLang="ko-KR" sz="2400" b="1" spc="-200" dirty="0">
                <a:solidFill>
                  <a:srgbClr val="0078D7"/>
                </a:solidFill>
              </a:rPr>
              <a:t>.)</a:t>
            </a:r>
            <a:endParaRPr lang="ko-KR" altLang="en-US" sz="2400" b="1" spc="-200" dirty="0">
              <a:solidFill>
                <a:srgbClr val="0078D7"/>
              </a:solidFill>
            </a:endParaRPr>
          </a:p>
          <a:p>
            <a:pPr latinLnBrk="0">
              <a:lnSpc>
                <a:spcPct val="130000"/>
              </a:lnSpc>
            </a:pP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4299" y="4986548"/>
            <a:ext cx="10379818" cy="1307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spc="-200" dirty="0">
                <a:solidFill>
                  <a:srgbClr val="FF0000"/>
                </a:solidFill>
              </a:rPr>
              <a:t>요금결제 이후 </a:t>
            </a:r>
            <a:r>
              <a:rPr lang="en-US" altLang="ko-KR" sz="2800" b="1" spc="-200" dirty="0">
                <a:solidFill>
                  <a:srgbClr val="FF0000"/>
                </a:solidFill>
              </a:rPr>
              <a:t>2</a:t>
            </a:r>
            <a:r>
              <a:rPr lang="ko-KR" altLang="en-US" sz="2800" b="1" spc="-200" dirty="0">
                <a:solidFill>
                  <a:srgbClr val="FF0000"/>
                </a:solidFill>
              </a:rPr>
              <a:t>시간 이내에 발급안내문이</a:t>
            </a:r>
            <a:endParaRPr lang="en-US" altLang="ko-KR" sz="2800" b="1" spc="-2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spc="-200" dirty="0">
                <a:solidFill>
                  <a:srgbClr val="FF0000"/>
                </a:solidFill>
              </a:rPr>
              <a:t>이메일과 휴대폰</a:t>
            </a:r>
            <a:r>
              <a:rPr lang="en-US" altLang="ko-KR" sz="2800" b="1" spc="-200" dirty="0">
                <a:solidFill>
                  <a:srgbClr val="FF0000"/>
                </a:solidFill>
              </a:rPr>
              <a:t>(</a:t>
            </a:r>
            <a:r>
              <a:rPr lang="ko-KR" altLang="en-US" sz="2800" b="1" spc="-200" dirty="0" err="1">
                <a:solidFill>
                  <a:srgbClr val="FF0000"/>
                </a:solidFill>
              </a:rPr>
              <a:t>카톡</a:t>
            </a:r>
            <a:r>
              <a:rPr lang="en-US" altLang="ko-KR" sz="2800" b="1" spc="-200" dirty="0">
                <a:solidFill>
                  <a:srgbClr val="FF0000"/>
                </a:solidFill>
              </a:rPr>
              <a:t>, </a:t>
            </a:r>
            <a:r>
              <a:rPr lang="ko-KR" altLang="en-US" sz="2800" b="1" spc="-200" dirty="0">
                <a:solidFill>
                  <a:srgbClr val="FF0000"/>
                </a:solidFill>
              </a:rPr>
              <a:t>문자</a:t>
            </a:r>
            <a:r>
              <a:rPr lang="en-US" altLang="ko-KR" sz="2800" b="1" spc="-200" dirty="0">
                <a:solidFill>
                  <a:srgbClr val="FF0000"/>
                </a:solidFill>
              </a:rPr>
              <a:t>)</a:t>
            </a:r>
            <a:r>
              <a:rPr lang="ko-KR" altLang="en-US" sz="2800" b="1" spc="-200" dirty="0">
                <a:solidFill>
                  <a:srgbClr val="FF0000"/>
                </a:solidFill>
              </a:rPr>
              <a:t>으로 전송됩니다</a:t>
            </a:r>
            <a:r>
              <a:rPr lang="en-US" altLang="ko-KR" sz="2800" b="1" spc="-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t="8650" r="3985" b="69282"/>
          <a:stretch/>
        </p:blipFill>
        <p:spPr>
          <a:xfrm>
            <a:off x="904298" y="1340436"/>
            <a:ext cx="10379818" cy="3646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0473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2217278" y="3471970"/>
            <a:ext cx="1196411" cy="45974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55" y="1031332"/>
            <a:ext cx="4057202" cy="4363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935" y="1017589"/>
            <a:ext cx="4743450" cy="439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모서리가 둥근 직사각형 5"/>
          <p:cNvSpPr/>
          <p:nvPr/>
        </p:nvSpPr>
        <p:spPr>
          <a:xfrm>
            <a:off x="1717824" y="3588967"/>
            <a:ext cx="1684399" cy="361474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5933108" y="3082212"/>
            <a:ext cx="4767277" cy="660704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110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3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(1) </a:t>
            </a:r>
            <a:r>
              <a:rPr lang="ko-KR" altLang="en-US" sz="2400" b="1" dirty="0">
                <a:latin typeface="+mn-ea"/>
                <a:ea typeface="+mn-ea"/>
              </a:rPr>
              <a:t>휴대폰</a:t>
            </a:r>
            <a:r>
              <a:rPr lang="en-US" altLang="ko-KR" sz="2400" b="1" dirty="0">
                <a:latin typeface="+mn-ea"/>
                <a:ea typeface="+mn-ea"/>
              </a:rPr>
              <a:t>(</a:t>
            </a:r>
            <a:r>
              <a:rPr lang="ko-KR" altLang="en-US" sz="2400" b="1" dirty="0" err="1">
                <a:latin typeface="+mn-ea"/>
                <a:ea typeface="+mn-ea"/>
              </a:rPr>
              <a:t>카톡</a:t>
            </a:r>
            <a:r>
              <a:rPr lang="en-US" altLang="ko-KR" sz="2400" b="1" dirty="0">
                <a:latin typeface="+mn-ea"/>
                <a:ea typeface="+mn-ea"/>
              </a:rPr>
              <a:t>, </a:t>
            </a:r>
            <a:r>
              <a:rPr lang="ko-KR" altLang="en-US" sz="2400" b="1" dirty="0">
                <a:latin typeface="+mn-ea"/>
                <a:ea typeface="+mn-ea"/>
              </a:rPr>
              <a:t>문자</a:t>
            </a:r>
            <a:r>
              <a:rPr lang="en-US" altLang="ko-KR" sz="2400" b="1" dirty="0">
                <a:latin typeface="+mn-ea"/>
                <a:ea typeface="+mn-ea"/>
              </a:rPr>
              <a:t>) </a:t>
            </a:r>
            <a:r>
              <a:rPr lang="ko-KR" altLang="en-US" sz="2400" b="1" dirty="0">
                <a:latin typeface="+mn-ea"/>
                <a:ea typeface="+mn-ea"/>
              </a:rPr>
              <a:t>및 이메일로 전송된 </a:t>
            </a:r>
            <a:r>
              <a:rPr lang="ko-KR" altLang="en-US" sz="2400" b="1" dirty="0" err="1">
                <a:latin typeface="+mn-ea"/>
                <a:ea typeface="+mn-ea"/>
              </a:rPr>
              <a:t>참조번호</a:t>
            </a:r>
            <a:r>
              <a:rPr lang="ko-KR" altLang="en-US" sz="2400" b="1" dirty="0">
                <a:latin typeface="+mn-ea"/>
                <a:ea typeface="+mn-ea"/>
              </a:rPr>
              <a:t> </a:t>
            </a:r>
            <a:r>
              <a:rPr lang="en-US" altLang="ko-KR" sz="2400" b="1" dirty="0">
                <a:latin typeface="+mn-ea"/>
                <a:ea typeface="+mn-ea"/>
              </a:rPr>
              <a:t>/ </a:t>
            </a:r>
            <a:r>
              <a:rPr lang="ko-KR" altLang="en-US" sz="2400" b="1" dirty="0" err="1">
                <a:latin typeface="+mn-ea"/>
                <a:ea typeface="+mn-ea"/>
              </a:rPr>
              <a:t>인가코드</a:t>
            </a:r>
            <a:r>
              <a:rPr lang="ko-KR" altLang="en-US" sz="2400" b="1" dirty="0">
                <a:latin typeface="+mn-ea"/>
                <a:ea typeface="+mn-ea"/>
              </a:rPr>
              <a:t> 확인</a:t>
            </a:r>
          </a:p>
          <a:p>
            <a:pPr latinLnBrk="0">
              <a:lnSpc>
                <a:spcPct val="130000"/>
              </a:lnSpc>
            </a:pP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430A4D-646A-0132-AE8E-63D310A2DE11}"/>
              </a:ext>
            </a:extLst>
          </p:cNvPr>
          <p:cNvSpPr txBox="1"/>
          <p:nvPr/>
        </p:nvSpPr>
        <p:spPr>
          <a:xfrm>
            <a:off x="598206" y="5601650"/>
            <a:ext cx="1109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spc="-200" dirty="0">
                <a:solidFill>
                  <a:srgbClr val="FF0000"/>
                </a:solidFill>
              </a:rPr>
              <a:t> (5</a:t>
            </a:r>
            <a:r>
              <a:rPr lang="ko-KR" altLang="en-US" sz="2400" b="1" spc="-200" dirty="0">
                <a:solidFill>
                  <a:srgbClr val="FF0000"/>
                </a:solidFill>
              </a:rPr>
              <a:t>시 이후 접수건과 주말 및 공휴일 접수 건은 다음 영업일에 발급안내문이   전송됩니다</a:t>
            </a:r>
            <a:r>
              <a:rPr lang="en-US" altLang="ko-KR" sz="2400" b="1" spc="-200" dirty="0">
                <a:solidFill>
                  <a:srgbClr val="FF0000"/>
                </a:solidFill>
              </a:rPr>
              <a:t>.)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01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8" y="1418688"/>
            <a:ext cx="8017663" cy="4121500"/>
          </a:xfrm>
          <a:prstGeom prst="rect">
            <a:avLst/>
          </a:prstGeom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110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3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(2) </a:t>
            </a:r>
            <a:r>
              <a:rPr lang="ko-KR" altLang="en-US" sz="2400" b="1" dirty="0">
                <a:latin typeface="+mn-ea"/>
                <a:ea typeface="+mn-ea"/>
              </a:rPr>
              <a:t>인증센터 홈페이지 </a:t>
            </a:r>
            <a:r>
              <a:rPr lang="en-US" altLang="ko-KR" sz="2400" b="1" dirty="0">
                <a:latin typeface="+mn-ea"/>
                <a:ea typeface="+mn-ea"/>
              </a:rPr>
              <a:t>"</a:t>
            </a:r>
            <a:r>
              <a:rPr lang="ko-KR" altLang="en-US" sz="2400" b="1" dirty="0">
                <a:latin typeface="+mn-ea"/>
                <a:ea typeface="+mn-ea"/>
              </a:rPr>
              <a:t>인증서 신규발급</a:t>
            </a:r>
            <a:r>
              <a:rPr lang="en-US" altLang="ko-KR" sz="2400" b="1" dirty="0">
                <a:latin typeface="+mn-ea"/>
                <a:ea typeface="+mn-ea"/>
              </a:rPr>
              <a:t>“ </a:t>
            </a:r>
            <a:r>
              <a:rPr lang="ko-KR" altLang="en-US" sz="2400" b="1" dirty="0">
                <a:latin typeface="+mn-ea"/>
                <a:ea typeface="+mn-ea"/>
              </a:rPr>
              <a:t>메뉴에서</a:t>
            </a:r>
            <a:r>
              <a:rPr lang="en-US" altLang="ko-KR" sz="2400" b="1" dirty="0">
                <a:latin typeface="+mn-ea"/>
                <a:ea typeface="+mn-ea"/>
              </a:rPr>
              <a:t> </a:t>
            </a:r>
            <a:r>
              <a:rPr lang="ko-KR" altLang="en-US" sz="2400" b="1" u="sng" dirty="0">
                <a:solidFill>
                  <a:srgbClr val="FF0000"/>
                </a:solidFill>
                <a:latin typeface="+mn-ea"/>
                <a:ea typeface="+mn-ea"/>
              </a:rPr>
              <a:t>카톡</a:t>
            </a:r>
            <a:r>
              <a:rPr lang="en-US" altLang="ko-KR" sz="2400" b="1" u="sng" dirty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lang="ko-KR" altLang="en-US" sz="2400" b="1" u="sng" dirty="0">
                <a:solidFill>
                  <a:srgbClr val="FF0000"/>
                </a:solidFill>
                <a:latin typeface="+mn-ea"/>
                <a:ea typeface="+mn-ea"/>
              </a:rPr>
              <a:t>문자</a:t>
            </a:r>
            <a:r>
              <a:rPr lang="en-US" altLang="ko-KR" sz="2400" b="1" u="sng" dirty="0">
                <a:solidFill>
                  <a:srgbClr val="FF0000"/>
                </a:solidFill>
                <a:latin typeface="+mn-ea"/>
                <a:ea typeface="+mn-ea"/>
              </a:rPr>
              <a:t>)</a:t>
            </a:r>
            <a:r>
              <a:rPr lang="ko-KR" altLang="en-US" sz="2400" b="1" u="sng" dirty="0">
                <a:solidFill>
                  <a:srgbClr val="FF0000"/>
                </a:solidFill>
                <a:latin typeface="+mn-ea"/>
                <a:ea typeface="+mn-ea"/>
              </a:rPr>
              <a:t>과 이메일로 </a:t>
            </a:r>
            <a:r>
              <a:rPr lang="ko-KR" altLang="en-US" sz="2400" b="1" dirty="0">
                <a:latin typeface="+mn-ea"/>
                <a:ea typeface="+mn-ea"/>
              </a:rPr>
              <a:t>받은               참조번호</a:t>
            </a:r>
            <a:r>
              <a:rPr lang="en-US" altLang="ko-KR" sz="2400" b="1" dirty="0">
                <a:latin typeface="+mn-ea"/>
                <a:ea typeface="+mn-ea"/>
              </a:rPr>
              <a:t>/</a:t>
            </a:r>
            <a:r>
              <a:rPr lang="ko-KR" altLang="en-US" sz="2400" b="1" dirty="0" err="1">
                <a:latin typeface="+mn-ea"/>
                <a:ea typeface="+mn-ea"/>
              </a:rPr>
              <a:t>인가코드를</a:t>
            </a:r>
            <a:r>
              <a:rPr lang="ko-KR" altLang="en-US" sz="2400" b="1" dirty="0">
                <a:latin typeface="+mn-ea"/>
                <a:ea typeface="+mn-ea"/>
              </a:rPr>
              <a:t> 입력하여 인증서 발급</a:t>
            </a: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581043" y="4401536"/>
            <a:ext cx="1822446" cy="45974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39648" r="35663" b="31203"/>
          <a:stretch/>
        </p:blipFill>
        <p:spPr>
          <a:xfrm>
            <a:off x="8437211" y="777226"/>
            <a:ext cx="3207593" cy="1958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762A77-7420-5858-9E4B-3F1D1ABA9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424" y="2891849"/>
            <a:ext cx="3279165" cy="17306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8D33841-8005-3109-2866-0E0A23E6B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639" y="4757077"/>
            <a:ext cx="3279165" cy="20022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39937F87-A961-326E-9B67-472A2EC8BA2E}"/>
              </a:ext>
            </a:extLst>
          </p:cNvPr>
          <p:cNvSpPr/>
          <p:nvPr/>
        </p:nvSpPr>
        <p:spPr>
          <a:xfrm>
            <a:off x="5122261" y="5316212"/>
            <a:ext cx="3046038" cy="833535"/>
          </a:xfrm>
          <a:prstGeom prst="wedgeRoundRectCallout">
            <a:avLst>
              <a:gd name="adj1" fmla="val 56593"/>
              <a:gd name="adj2" fmla="val 23264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특수문자</a:t>
            </a:r>
            <a:r>
              <a:rPr lang="en-US" altLang="ko-KR" b="1" dirty="0"/>
              <a:t>+</a:t>
            </a:r>
            <a:r>
              <a:rPr lang="ko-KR" altLang="en-US" b="1" dirty="0"/>
              <a:t>영어</a:t>
            </a:r>
            <a:r>
              <a:rPr lang="en-US" altLang="ko-KR" b="1" dirty="0"/>
              <a:t>+</a:t>
            </a:r>
            <a:r>
              <a:rPr lang="ko-KR" altLang="en-US" b="1" dirty="0"/>
              <a:t>숫자로 구성된 </a:t>
            </a:r>
            <a:r>
              <a:rPr lang="en-US" altLang="ko-KR" b="1" dirty="0"/>
              <a:t>10</a:t>
            </a:r>
            <a:r>
              <a:rPr lang="ko-KR" altLang="en-US" b="1" dirty="0"/>
              <a:t>자리 이상 필요</a:t>
            </a:r>
            <a:endParaRPr lang="en-US" altLang="ko-KR" b="1" dirty="0"/>
          </a:p>
          <a:p>
            <a:pPr algn="ctr"/>
            <a:r>
              <a:rPr lang="en-US" altLang="ko-KR" sz="1400" b="1" dirty="0"/>
              <a:t>(</a:t>
            </a:r>
            <a:r>
              <a:rPr lang="ko-KR" altLang="en-US" sz="1400" b="1" dirty="0"/>
              <a:t>대소문자구분</a:t>
            </a:r>
            <a:r>
              <a:rPr lang="en-US" altLang="ko-KR" sz="1400" b="1" dirty="0"/>
              <a:t>)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33913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110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4</a:t>
            </a:r>
            <a:r>
              <a:rPr lang="ko-KR" altLang="en-US" sz="2400" b="1" dirty="0">
                <a:latin typeface="+mn-ea"/>
                <a:ea typeface="+mn-ea"/>
              </a:rPr>
              <a:t>단계</a:t>
            </a:r>
            <a:r>
              <a:rPr lang="en-US" altLang="ko-KR" sz="2400" b="1" dirty="0">
                <a:latin typeface="+mn-ea"/>
                <a:ea typeface="+mn-ea"/>
              </a:rPr>
              <a:t> </a:t>
            </a:r>
            <a:r>
              <a:rPr lang="ko-KR" altLang="en-US" sz="2400" b="1" dirty="0">
                <a:latin typeface="+mn-ea"/>
                <a:ea typeface="+mn-ea"/>
              </a:rPr>
              <a:t>부동산 전자계약시스템 로그인 </a:t>
            </a:r>
            <a:r>
              <a:rPr lang="en-US" altLang="ko-KR" sz="2400" b="1" dirty="0">
                <a:latin typeface="+mn-ea"/>
                <a:ea typeface="+mn-ea"/>
              </a:rPr>
              <a:t>&gt;</a:t>
            </a:r>
            <a:r>
              <a:rPr lang="ko-KR" altLang="en-US" sz="2400" b="1" dirty="0">
                <a:latin typeface="+mn-ea"/>
                <a:ea typeface="+mn-ea"/>
              </a:rPr>
              <a:t>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회원정보</a:t>
            </a:r>
            <a:r>
              <a:rPr lang="ko-KR" altLang="en-US" sz="2400" b="1" dirty="0">
                <a:latin typeface="+mn-ea"/>
                <a:ea typeface="+mn-ea"/>
              </a:rPr>
              <a:t> </a:t>
            </a:r>
            <a:r>
              <a:rPr lang="en-US" altLang="ko-KR" sz="2400" b="1" dirty="0">
                <a:latin typeface="+mn-ea"/>
                <a:ea typeface="+mn-ea"/>
              </a:rPr>
              <a:t>&gt; </a:t>
            </a:r>
            <a:r>
              <a:rPr lang="ko-KR" altLang="en-US" sz="2400" b="1" dirty="0">
                <a:latin typeface="+mn-ea"/>
                <a:ea typeface="+mn-ea"/>
              </a:rPr>
              <a:t>인증서 등록  </a:t>
            </a:r>
            <a:r>
              <a:rPr lang="en-US" altLang="ko-KR" sz="2400" b="1" dirty="0">
                <a:latin typeface="+mn-ea"/>
                <a:ea typeface="+mn-ea"/>
              </a:rPr>
              <a:t>&gt; </a:t>
            </a:r>
            <a:r>
              <a:rPr lang="ko-KR" altLang="en-US" sz="2400" b="1" dirty="0">
                <a:latin typeface="+mn-ea"/>
                <a:ea typeface="+mn-ea"/>
              </a:rPr>
              <a:t>회원정보 수정 클릭하여 발급받은 인증서를 등록 후 사용합니다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D55BBCD-5F71-AE5B-E90E-7DBB3132F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6" y="3051183"/>
            <a:ext cx="6824744" cy="3643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C90902A-50C5-EAC7-C636-CF0F10627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09" y="774551"/>
            <a:ext cx="3673753" cy="4098268"/>
          </a:xfrm>
          <a:prstGeom prst="rect">
            <a:avLst/>
          </a:prstGeom>
        </p:spPr>
      </p:pic>
      <p:sp>
        <p:nvSpPr>
          <p:cNvPr id="6" name="사각형 설명선 5"/>
          <p:cNvSpPr/>
          <p:nvPr/>
        </p:nvSpPr>
        <p:spPr>
          <a:xfrm>
            <a:off x="10765609" y="2188278"/>
            <a:ext cx="1366910" cy="822763"/>
          </a:xfrm>
          <a:prstGeom prst="wedgeRectCallout">
            <a:avLst>
              <a:gd name="adj1" fmla="val -75297"/>
              <a:gd name="adj2" fmla="val 3429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</a:rPr>
              <a:t>발급받은 인증서 확인 후 암호입력 </a:t>
            </a:r>
            <a:r>
              <a:rPr lang="en-US" altLang="ko-KR" sz="1400" b="1" spc="100" dirty="0">
                <a:solidFill>
                  <a:schemeClr val="tx1"/>
                </a:solidFill>
              </a:rPr>
              <a:t>“</a:t>
            </a:r>
            <a:r>
              <a:rPr lang="ko-KR" altLang="en-US" sz="1400" b="1" dirty="0">
                <a:solidFill>
                  <a:schemeClr val="tx1"/>
                </a:solidFill>
              </a:rPr>
              <a:t>확인</a:t>
            </a:r>
            <a:r>
              <a:rPr lang="en-US" altLang="ko-KR" sz="1400" b="1" dirty="0">
                <a:solidFill>
                  <a:schemeClr val="tx1"/>
                </a:solidFill>
              </a:rPr>
              <a:t>＂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02" y="1112124"/>
            <a:ext cx="6677205" cy="5193218"/>
          </a:xfrm>
          <a:prstGeom prst="rect">
            <a:avLst/>
          </a:prstGeom>
        </p:spPr>
      </p:pic>
      <p:sp>
        <p:nvSpPr>
          <p:cNvPr id="15" name="오른쪽 화살표 40">
            <a:extLst>
              <a:ext uri="{FF2B5EF4-FFF2-40B4-BE49-F238E27FC236}">
                <a16:creationId xmlns:a16="http://schemas.microsoft.com/office/drawing/2014/main" id="{950FBFE4-EE0F-A41F-ABEE-CF5D5AB91C60}"/>
              </a:ext>
            </a:extLst>
          </p:cNvPr>
          <p:cNvSpPr/>
          <p:nvPr/>
        </p:nvSpPr>
        <p:spPr>
          <a:xfrm>
            <a:off x="7004002" y="2308144"/>
            <a:ext cx="344111" cy="2915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오른쪽 화살표 40">
            <a:extLst>
              <a:ext uri="{FF2B5EF4-FFF2-40B4-BE49-F238E27FC236}">
                <a16:creationId xmlns:a16="http://schemas.microsoft.com/office/drawing/2014/main" id="{3AACF526-C6CF-C47F-CC14-5548A5E2C1E6}"/>
              </a:ext>
            </a:extLst>
          </p:cNvPr>
          <p:cNvSpPr/>
          <p:nvPr/>
        </p:nvSpPr>
        <p:spPr>
          <a:xfrm rot="5400000">
            <a:off x="8349219" y="5257919"/>
            <a:ext cx="552997" cy="4126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 설명선 5">
            <a:extLst>
              <a:ext uri="{FF2B5EF4-FFF2-40B4-BE49-F238E27FC236}">
                <a16:creationId xmlns:a16="http://schemas.microsoft.com/office/drawing/2014/main" id="{B763415B-D5E7-3AE3-4DB4-876165837855}"/>
              </a:ext>
            </a:extLst>
          </p:cNvPr>
          <p:cNvSpPr/>
          <p:nvPr/>
        </p:nvSpPr>
        <p:spPr>
          <a:xfrm>
            <a:off x="9600028" y="5324342"/>
            <a:ext cx="1991419" cy="1059366"/>
          </a:xfrm>
          <a:prstGeom prst="wedgeRectCallout">
            <a:avLst>
              <a:gd name="adj1" fmla="val -75297"/>
              <a:gd name="adj2" fmla="val 3429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rgbClr val="FF0000"/>
                </a:solidFill>
              </a:rPr>
              <a:t>회원정보</a:t>
            </a:r>
            <a:r>
              <a:rPr lang="ko-KR" altLang="en-US" sz="1400" b="1" dirty="0">
                <a:solidFill>
                  <a:schemeClr val="tx1"/>
                </a:solidFill>
              </a:rPr>
              <a:t> 수정 </a:t>
            </a:r>
            <a:r>
              <a:rPr lang="en-US" altLang="ko-KR" sz="1400" b="1" dirty="0">
                <a:solidFill>
                  <a:schemeClr val="tx1"/>
                </a:solidFill>
              </a:rPr>
              <a:t> </a:t>
            </a:r>
            <a:r>
              <a:rPr lang="ko-KR" altLang="en-US" sz="1400" b="1" dirty="0">
                <a:solidFill>
                  <a:schemeClr val="tx1"/>
                </a:solidFill>
              </a:rPr>
              <a:t>꼭 눌러주세요</a:t>
            </a:r>
            <a:r>
              <a:rPr lang="en-US" altLang="ko-KR" sz="1400" b="1" dirty="0">
                <a:solidFill>
                  <a:schemeClr val="tx1"/>
                </a:solidFill>
              </a:rPr>
              <a:t>!!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사각형 설명선 5">
            <a:extLst>
              <a:ext uri="{FF2B5EF4-FFF2-40B4-BE49-F238E27FC236}">
                <a16:creationId xmlns:a16="http://schemas.microsoft.com/office/drawing/2014/main" id="{D0F28F34-B7B8-ACAC-70B9-AFB3BE5D1604}"/>
              </a:ext>
            </a:extLst>
          </p:cNvPr>
          <p:cNvSpPr/>
          <p:nvPr/>
        </p:nvSpPr>
        <p:spPr>
          <a:xfrm>
            <a:off x="4753762" y="5497566"/>
            <a:ext cx="2066587" cy="486323"/>
          </a:xfrm>
          <a:prstGeom prst="wedgeRectCallout">
            <a:avLst>
              <a:gd name="adj1" fmla="val -75297"/>
              <a:gd name="adj2" fmla="val 3429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</a:rPr>
              <a:t>공인인증서등록</a:t>
            </a:r>
            <a:r>
              <a:rPr lang="en-US" altLang="ko-KR" sz="1400" b="1" spc="100" dirty="0"/>
              <a:t> </a:t>
            </a:r>
            <a:r>
              <a:rPr lang="en-US" altLang="ko-KR" sz="1400" b="1" spc="100" dirty="0">
                <a:solidFill>
                  <a:schemeClr val="tx1"/>
                </a:solidFill>
              </a:rPr>
              <a:t>“ </a:t>
            </a:r>
            <a:r>
              <a:rPr lang="ko-KR" altLang="en-US" sz="1400" b="1" dirty="0">
                <a:solidFill>
                  <a:schemeClr val="tx1"/>
                </a:solidFill>
              </a:rPr>
              <a:t>클릭</a:t>
            </a:r>
            <a:r>
              <a:rPr lang="en-US" altLang="ko-KR" sz="1400" b="1" dirty="0">
                <a:solidFill>
                  <a:schemeClr val="tx1"/>
                </a:solidFill>
              </a:rPr>
              <a:t>＂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46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BD051F-E3B5-3734-7DD0-01B24EE6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49" y="275436"/>
            <a:ext cx="10075908" cy="498032"/>
          </a:xfrm>
        </p:spPr>
        <p:txBody>
          <a:bodyPr>
            <a:normAutofit fontScale="90000"/>
          </a:bodyPr>
          <a:lstStyle/>
          <a:p>
            <a:r>
              <a:rPr lang="en-US" altLang="ko-KR" sz="3200" b="1" dirty="0">
                <a:latin typeface="+mn-ea"/>
              </a:rPr>
              <a:t> </a:t>
            </a:r>
            <a:r>
              <a:rPr lang="ko-KR" altLang="en-US" sz="3200" b="1" dirty="0">
                <a:latin typeface="+mn-ea"/>
                <a:ea typeface="+mn-ea"/>
              </a:rPr>
              <a:t>전자문서 가입 방법 </a:t>
            </a:r>
            <a:r>
              <a:rPr lang="en-US" altLang="ko-KR" sz="3200" b="1" dirty="0">
                <a:latin typeface="+mn-ea"/>
                <a:ea typeface="+mn-ea"/>
              </a:rPr>
              <a:t>- 2</a:t>
            </a:r>
            <a:br>
              <a:rPr lang="en-US" altLang="ko-KR" sz="3200" b="1" dirty="0">
                <a:latin typeface="+mn-ea"/>
                <a:ea typeface="+mn-ea"/>
              </a:rPr>
            </a:br>
            <a:br>
              <a:rPr lang="ko-KR" altLang="en-US" dirty="0"/>
            </a:b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E369625-A64D-F323-8123-AB25764FA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1537932"/>
            <a:ext cx="2187836" cy="4605971"/>
          </a:xfrm>
          <a:prstGeom prst="rect">
            <a:avLst/>
          </a:prstGeom>
        </p:spPr>
      </p:pic>
      <p:sp>
        <p:nvSpPr>
          <p:cNvPr id="6" name="오른쪽 화살표 43">
            <a:extLst>
              <a:ext uri="{FF2B5EF4-FFF2-40B4-BE49-F238E27FC236}">
                <a16:creationId xmlns:a16="http://schemas.microsoft.com/office/drawing/2014/main" id="{80961AD0-294E-4C3C-9B15-7F69249518A1}"/>
              </a:ext>
            </a:extLst>
          </p:cNvPr>
          <p:cNvSpPr/>
          <p:nvPr/>
        </p:nvSpPr>
        <p:spPr>
          <a:xfrm>
            <a:off x="2822204" y="2514600"/>
            <a:ext cx="381854" cy="402601"/>
          </a:xfrm>
          <a:prstGeom prst="rightArrow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47EFBA4-7454-F1A9-448F-F3CE5E08D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68" y="1542906"/>
            <a:ext cx="2172409" cy="46963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F01FB55-AB9E-EFD8-6860-E8CA801C6F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31117" r="8514" b="18971"/>
          <a:stretch/>
        </p:blipFill>
        <p:spPr>
          <a:xfrm rot="5400000">
            <a:off x="4959173" y="2527848"/>
            <a:ext cx="4931715" cy="2447246"/>
          </a:xfrm>
          <a:prstGeom prst="rect">
            <a:avLst/>
          </a:prstGeom>
        </p:spPr>
      </p:pic>
      <p:sp>
        <p:nvSpPr>
          <p:cNvPr id="9" name="오른쪽 화살표 43">
            <a:extLst>
              <a:ext uri="{FF2B5EF4-FFF2-40B4-BE49-F238E27FC236}">
                <a16:creationId xmlns:a16="http://schemas.microsoft.com/office/drawing/2014/main" id="{2165A528-D109-67BC-9168-A8CDF702CCA8}"/>
              </a:ext>
            </a:extLst>
          </p:cNvPr>
          <p:cNvSpPr/>
          <p:nvPr/>
        </p:nvSpPr>
        <p:spPr>
          <a:xfrm>
            <a:off x="5714146" y="2571920"/>
            <a:ext cx="381854" cy="402601"/>
          </a:xfrm>
          <a:prstGeom prst="rightArrow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996FE59-7BDE-CA70-F2FD-8ACA6F4811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6" t="31894" r="31400" b="24546"/>
          <a:stretch/>
        </p:blipFill>
        <p:spPr>
          <a:xfrm rot="5400000">
            <a:off x="9029429" y="1139340"/>
            <a:ext cx="2989656" cy="2308922"/>
          </a:xfrm>
          <a:prstGeom prst="rect">
            <a:avLst/>
          </a:prstGeom>
        </p:spPr>
      </p:pic>
      <p:sp>
        <p:nvSpPr>
          <p:cNvPr id="12" name="오른쪽 화살표 43">
            <a:extLst>
              <a:ext uri="{FF2B5EF4-FFF2-40B4-BE49-F238E27FC236}">
                <a16:creationId xmlns:a16="http://schemas.microsoft.com/office/drawing/2014/main" id="{EC8ED89F-8188-5D2C-7D95-8D69E957156E}"/>
              </a:ext>
            </a:extLst>
          </p:cNvPr>
          <p:cNvSpPr/>
          <p:nvPr/>
        </p:nvSpPr>
        <p:spPr>
          <a:xfrm>
            <a:off x="8805763" y="2514599"/>
            <a:ext cx="381854" cy="402601"/>
          </a:xfrm>
          <a:prstGeom prst="rightArrow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43">
            <a:extLst>
              <a:ext uri="{FF2B5EF4-FFF2-40B4-BE49-F238E27FC236}">
                <a16:creationId xmlns:a16="http://schemas.microsoft.com/office/drawing/2014/main" id="{08EDDDE5-6159-24E3-5339-C8F204120707}"/>
              </a:ext>
            </a:extLst>
          </p:cNvPr>
          <p:cNvSpPr/>
          <p:nvPr/>
        </p:nvSpPr>
        <p:spPr>
          <a:xfrm rot="5400000">
            <a:off x="10251433" y="3927758"/>
            <a:ext cx="381854" cy="402601"/>
          </a:xfrm>
          <a:prstGeom prst="rightArrow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2A01AED-BCEE-48F2-1E16-DC6ABD9C2E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35061" r="40301" b="23236"/>
          <a:stretch/>
        </p:blipFill>
        <p:spPr>
          <a:xfrm rot="5400000">
            <a:off x="9637177" y="4102846"/>
            <a:ext cx="2012967" cy="2447247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AE740C0-24C6-C7D5-5F09-05A716EAB932}"/>
              </a:ext>
            </a:extLst>
          </p:cNvPr>
          <p:cNvSpPr/>
          <p:nvPr/>
        </p:nvSpPr>
        <p:spPr>
          <a:xfrm>
            <a:off x="6565293" y="3816314"/>
            <a:ext cx="1719473" cy="38185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4BA3E-9046-F859-16C5-C358FE9ADF9C}"/>
              </a:ext>
            </a:extLst>
          </p:cNvPr>
          <p:cNvSpPr txBox="1"/>
          <p:nvPr/>
        </p:nvSpPr>
        <p:spPr>
          <a:xfrm>
            <a:off x="220649" y="6300678"/>
            <a:ext cx="2447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앱 실행 화면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B6FA6-514E-9CFF-5E20-0044AC95BCE0}"/>
              </a:ext>
            </a:extLst>
          </p:cNvPr>
          <p:cNvSpPr txBox="1"/>
          <p:nvPr/>
        </p:nvSpPr>
        <p:spPr>
          <a:xfrm>
            <a:off x="2667896" y="6300678"/>
            <a:ext cx="3150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본인인증 로그인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43106E-3F7D-9A7A-93FA-342EA4F167E4}"/>
              </a:ext>
            </a:extLst>
          </p:cNvPr>
          <p:cNvSpPr txBox="1"/>
          <p:nvPr/>
        </p:nvSpPr>
        <p:spPr>
          <a:xfrm>
            <a:off x="5818612" y="6329090"/>
            <a:ext cx="3369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전자문서지갑 발급하기 </a:t>
            </a:r>
            <a:r>
              <a:rPr lang="en-US" altLang="ko-KR" dirty="0"/>
              <a:t>“</a:t>
            </a:r>
            <a:r>
              <a:rPr lang="ko-KR" altLang="en-US" dirty="0"/>
              <a:t>클릭</a:t>
            </a:r>
            <a:r>
              <a:rPr lang="en-US" altLang="ko-KR" dirty="0"/>
              <a:t>＂</a:t>
            </a:r>
            <a:endParaRPr lang="ko-KR" altLang="en-US" dirty="0"/>
          </a:p>
        </p:txBody>
      </p:sp>
      <p:sp>
        <p:nvSpPr>
          <p:cNvPr id="22" name="슬라이드 번호 개체 틀 3">
            <a:extLst>
              <a:ext uri="{FF2B5EF4-FFF2-40B4-BE49-F238E27FC236}">
                <a16:creationId xmlns:a16="http://schemas.microsoft.com/office/drawing/2014/main" id="{C118652A-568C-90D3-1D20-C03923FF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83708"/>
            <a:ext cx="598205" cy="474292"/>
          </a:xfrm>
        </p:spPr>
        <p:txBody>
          <a:bodyPr/>
          <a:lstStyle/>
          <a:p>
            <a:fld id="{E7DA34A4-3904-416E-9BBF-444726BB520C}" type="slidenum">
              <a:rPr lang="ko-KR" altLang="en-US" sz="2400" smtClean="0">
                <a:solidFill>
                  <a:srgbClr val="0078D7"/>
                </a:solidFill>
              </a:rPr>
              <a:t>3</a:t>
            </a:fld>
            <a:endParaRPr lang="ko-KR" altLang="en-US" sz="2400" dirty="0">
              <a:solidFill>
                <a:srgbClr val="0078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3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572568" y="1101102"/>
            <a:ext cx="11032622" cy="5033473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19" y="1658582"/>
            <a:ext cx="9711227" cy="4148383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(1) </a:t>
            </a:r>
            <a:r>
              <a:rPr lang="ko-KR" altLang="en-US" sz="2400" b="1" dirty="0">
                <a:latin typeface="+mn-ea"/>
                <a:ea typeface="+mn-ea"/>
              </a:rPr>
              <a:t>네이버에서 정부</a:t>
            </a:r>
            <a:r>
              <a:rPr lang="en-US" altLang="ko-KR" sz="2400" b="1" dirty="0">
                <a:latin typeface="+mn-ea"/>
                <a:ea typeface="+mn-ea"/>
              </a:rPr>
              <a:t>24</a:t>
            </a:r>
            <a:r>
              <a:rPr lang="ko-KR" altLang="en-US" sz="2400" b="1" dirty="0">
                <a:latin typeface="+mn-ea"/>
                <a:ea typeface="+mn-ea"/>
              </a:rPr>
              <a:t>로 검색하여 홈페이지에 접속합니다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  <a:endParaRPr lang="en-US" altLang="ko-KR" sz="4800" b="1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5" name="슬라이드 번호 개체 틀 3">
            <a:extLst>
              <a:ext uri="{FF2B5EF4-FFF2-40B4-BE49-F238E27FC236}">
                <a16:creationId xmlns:a16="http://schemas.microsoft.com/office/drawing/2014/main" id="{E1B7BDFB-FB40-62E3-1BDD-1482855A649D}"/>
              </a:ext>
            </a:extLst>
          </p:cNvPr>
          <p:cNvSpPr txBox="1">
            <a:spLocks/>
          </p:cNvSpPr>
          <p:nvPr/>
        </p:nvSpPr>
        <p:spPr>
          <a:xfrm>
            <a:off x="152401" y="6246912"/>
            <a:ext cx="598205" cy="7634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800" b="1" kern="1200">
                <a:solidFill>
                  <a:srgbClr val="0078D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092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72568" y="974102"/>
            <a:ext cx="11032622" cy="5711772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06" y="1536608"/>
            <a:ext cx="10804188" cy="4724584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(2) </a:t>
            </a:r>
            <a:r>
              <a:rPr lang="ko-KR" altLang="en-US" sz="2400" b="1" dirty="0">
                <a:latin typeface="+mn-ea"/>
                <a:ea typeface="+mn-ea"/>
              </a:rPr>
              <a:t>회원가입 및 로그인 합니다</a:t>
            </a:r>
            <a:r>
              <a:rPr lang="en-US" altLang="ko-KR" sz="2400" b="1" dirty="0">
                <a:latin typeface="+mn-ea"/>
                <a:ea typeface="+mn-ea"/>
              </a:rPr>
              <a:t>. </a:t>
            </a:r>
          </a:p>
          <a:p>
            <a:pPr latinLnBrk="0">
              <a:lnSpc>
                <a:spcPct val="130000"/>
              </a:lnSpc>
            </a:pPr>
            <a:r>
              <a:rPr lang="ko-KR" altLang="en-US" sz="2400" b="1" dirty="0">
                <a:latin typeface="+mn-ea"/>
                <a:ea typeface="+mn-ea"/>
              </a:rPr>
              <a:t>이때 카카오 등 민간인증서가 필요한데 간단한 신원확인을 거쳐 발급이 가능합니다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  <a:endParaRPr lang="en-US" altLang="ko-KR" sz="4800" b="1" dirty="0">
              <a:latin typeface="+mn-ea"/>
              <a:ea typeface="+mn-ea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12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572568" y="910602"/>
            <a:ext cx="11032622" cy="5711772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88" y="1114086"/>
            <a:ext cx="10317624" cy="5442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09674" y="3818308"/>
            <a:ext cx="5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0</a:t>
            </a:r>
            <a:endParaRPr lang="ko-KR" alt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109674" y="4440728"/>
            <a:ext cx="5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0</a:t>
            </a:r>
            <a:endParaRPr lang="ko-KR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109674" y="5661352"/>
            <a:ext cx="5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0</a:t>
            </a:r>
            <a:endParaRPr lang="ko-KR" altLang="en-US" sz="2800" b="1" dirty="0"/>
          </a:p>
        </p:txBody>
      </p:sp>
      <p:sp>
        <p:nvSpPr>
          <p:cNvPr id="9" name="사각형 설명선 8"/>
          <p:cNvSpPr/>
          <p:nvPr/>
        </p:nvSpPr>
        <p:spPr>
          <a:xfrm>
            <a:off x="2048049" y="1413692"/>
            <a:ext cx="2341070" cy="593387"/>
          </a:xfrm>
          <a:prstGeom prst="wedgeRectCallout">
            <a:avLst>
              <a:gd name="adj1" fmla="val -35286"/>
              <a:gd name="adj2" fmla="val 84255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100" dirty="0"/>
              <a:t>사업자등록증명원 검색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2930" y="3186288"/>
            <a:ext cx="10760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000" spc="300" dirty="0"/>
              <a:t>이**</a:t>
            </a:r>
            <a:r>
              <a:rPr lang="ko-KR" altLang="en-US" sz="2000" dirty="0"/>
              <a:t>님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(3) </a:t>
            </a:r>
            <a:r>
              <a:rPr lang="ko-KR" altLang="en-US" sz="2400" b="1" dirty="0" err="1">
                <a:latin typeface="+mn-ea"/>
                <a:ea typeface="+mn-ea"/>
              </a:rPr>
              <a:t>검색창에서</a:t>
            </a:r>
            <a:r>
              <a:rPr lang="ko-KR" altLang="en-US" sz="2400" b="1" dirty="0">
                <a:latin typeface="+mn-ea"/>
                <a:ea typeface="+mn-ea"/>
              </a:rPr>
              <a:t> 사업자등록증명원을 검색합니다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911" y="4440728"/>
            <a:ext cx="2572047" cy="424344"/>
          </a:xfrm>
          <a:prstGeom prst="rect">
            <a:avLst/>
          </a:prstGeom>
          <a:ln>
            <a:solidFill>
              <a:srgbClr val="0078D7"/>
            </a:solidFill>
          </a:ln>
        </p:spPr>
      </p:pic>
      <p:sp>
        <p:nvSpPr>
          <p:cNvPr id="13" name="사각형 설명선 11"/>
          <p:cNvSpPr/>
          <p:nvPr/>
        </p:nvSpPr>
        <p:spPr>
          <a:xfrm>
            <a:off x="8788738" y="2458947"/>
            <a:ext cx="2466074" cy="1161489"/>
          </a:xfrm>
          <a:prstGeom prst="wedgeRectCallout">
            <a:avLst>
              <a:gd name="adj1" fmla="val -51981"/>
              <a:gd name="adj2" fmla="val 131044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100" dirty="0"/>
              <a:t>“</a:t>
            </a:r>
            <a:r>
              <a:rPr lang="ko-KR" altLang="en-US" sz="1400" b="1" spc="100" dirty="0"/>
              <a:t>전자문서지갑 발급하기</a:t>
            </a:r>
            <a:r>
              <a:rPr lang="en-US" altLang="ko-KR" sz="1400" b="1" spc="100" dirty="0"/>
              <a:t>”</a:t>
            </a:r>
          </a:p>
          <a:p>
            <a:pPr algn="ctr"/>
            <a:r>
              <a:rPr lang="ko-KR" altLang="en-US" sz="1400" b="1" spc="100" dirty="0"/>
              <a:t>문구가 보일 경우엔 모바일로 전자문서지갑 먼저 가입 바랍니다</a:t>
            </a:r>
            <a:r>
              <a:rPr lang="en-US" altLang="ko-KR" sz="1400" b="1" spc="100" dirty="0"/>
              <a:t>.</a:t>
            </a:r>
            <a:endParaRPr lang="ko-KR" altLang="en-US" sz="1400" b="1" spc="100" dirty="0"/>
          </a:p>
        </p:txBody>
      </p:sp>
    </p:spTree>
    <p:extLst>
      <p:ext uri="{BB962C8B-B14F-4D97-AF65-F5344CB8AC3E}">
        <p14:creationId xmlns:p14="http://schemas.microsoft.com/office/powerpoint/2010/main" val="108291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572568" y="936002"/>
            <a:ext cx="11032622" cy="5711772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1270119" y="1262744"/>
            <a:ext cx="9711227" cy="4761596"/>
            <a:chOff x="1270119" y="830944"/>
            <a:chExt cx="9711227" cy="4761596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119" y="830944"/>
              <a:ext cx="9711227" cy="4148383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721" y="2403591"/>
              <a:ext cx="9617625" cy="3188949"/>
            </a:xfrm>
            <a:prstGeom prst="rect">
              <a:avLst/>
            </a:prstGeom>
          </p:spPr>
        </p:pic>
      </p:grpSp>
      <p:sp>
        <p:nvSpPr>
          <p:cNvPr id="9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(4) </a:t>
            </a:r>
            <a:r>
              <a:rPr lang="ko-KR" altLang="en-US" sz="2400" b="1" dirty="0">
                <a:latin typeface="+mn-ea"/>
                <a:ea typeface="+mn-ea"/>
              </a:rPr>
              <a:t>검색결과 </a:t>
            </a:r>
            <a:r>
              <a:rPr lang="en-US" altLang="ko-KR" sz="2400" b="1" dirty="0">
                <a:latin typeface="+mn-ea"/>
                <a:ea typeface="+mn-ea"/>
              </a:rPr>
              <a:t>“</a:t>
            </a:r>
            <a:r>
              <a:rPr lang="ko-KR" altLang="en-US" sz="2400" b="1" dirty="0">
                <a:latin typeface="+mn-ea"/>
                <a:ea typeface="+mn-ea"/>
              </a:rPr>
              <a:t>사업자등록증명원 발급</a:t>
            </a:r>
            <a:r>
              <a:rPr lang="en-US" altLang="ko-KR" sz="2400" b="1" dirty="0">
                <a:latin typeface="+mn-ea"/>
                <a:ea typeface="+mn-ea"/>
              </a:rPr>
              <a:t>＂</a:t>
            </a:r>
            <a:r>
              <a:rPr lang="ko-KR" altLang="en-US" sz="2400" b="1" dirty="0">
                <a:latin typeface="+mn-ea"/>
                <a:ea typeface="+mn-ea"/>
              </a:rPr>
              <a:t>을 클릭합니다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9294607" y="4916246"/>
            <a:ext cx="1506072" cy="69515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638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572568" y="948702"/>
            <a:ext cx="11032622" cy="5711772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304" y="1022628"/>
            <a:ext cx="3457575" cy="6762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47" y="1977601"/>
            <a:ext cx="4794947" cy="41667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921" y="1977601"/>
            <a:ext cx="2976251" cy="179153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921" y="4815111"/>
            <a:ext cx="5762394" cy="15079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505" y="4387422"/>
            <a:ext cx="647700" cy="2667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701" y="5752387"/>
            <a:ext cx="514350" cy="228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20966" y="5712843"/>
            <a:ext cx="62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**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4874" y="4384854"/>
            <a:ext cx="62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***</a:t>
            </a:r>
            <a:endParaRPr lang="ko-KR" altLang="en-US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7119991" y="2951394"/>
            <a:ext cx="1109609" cy="47677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7745003" y="5807441"/>
            <a:ext cx="2015447" cy="47677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840228" y="3020505"/>
            <a:ext cx="10760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600" spc="300" dirty="0"/>
              <a:t>이**</a:t>
            </a:r>
            <a:endParaRPr lang="ko-KR" altLang="en-US" sz="1600" dirty="0"/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30000"/>
              </a:lnSpc>
            </a:pPr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(5) </a:t>
            </a:r>
            <a:r>
              <a:rPr lang="ko-KR" altLang="en-US" sz="2400" b="1" dirty="0" err="1">
                <a:latin typeface="+mn-ea"/>
                <a:ea typeface="+mn-ea"/>
              </a:rPr>
              <a:t>신청정보를</a:t>
            </a:r>
            <a:r>
              <a:rPr lang="ko-KR" altLang="en-US" sz="2400" b="1" dirty="0">
                <a:latin typeface="+mn-ea"/>
                <a:ea typeface="+mn-ea"/>
              </a:rPr>
              <a:t> 입력합니다</a:t>
            </a:r>
            <a:r>
              <a:rPr lang="en-US" altLang="ko-KR" sz="2400" b="1" dirty="0">
                <a:latin typeface="+mn-ea"/>
                <a:ea typeface="+mn-ea"/>
              </a:rPr>
              <a:t>. </a:t>
            </a:r>
          </a:p>
          <a:p>
            <a:pPr latinLnBrk="0">
              <a:lnSpc>
                <a:spcPct val="130000"/>
              </a:lnSpc>
            </a:pPr>
            <a:r>
              <a:rPr lang="ko-KR" altLang="en-US" sz="2400" b="1" dirty="0">
                <a:latin typeface="+mn-ea"/>
                <a:ea typeface="+mn-ea"/>
              </a:rPr>
              <a:t>반드시 주민등록번호는 </a:t>
            </a:r>
            <a:r>
              <a:rPr lang="en-US" altLang="ko-KR" sz="2400" b="1" dirty="0">
                <a:latin typeface="+mn-ea"/>
                <a:ea typeface="+mn-ea"/>
              </a:rPr>
              <a:t>“</a:t>
            </a:r>
            <a:r>
              <a:rPr lang="ko-KR" altLang="en-US" sz="2400" b="1" dirty="0">
                <a:latin typeface="+mn-ea"/>
                <a:ea typeface="+mn-ea"/>
              </a:rPr>
              <a:t>비공개</a:t>
            </a:r>
            <a:r>
              <a:rPr lang="en-US" altLang="ko-KR" sz="2400" b="1" dirty="0">
                <a:latin typeface="+mn-ea"/>
                <a:ea typeface="+mn-ea"/>
              </a:rPr>
              <a:t>” / </a:t>
            </a:r>
            <a:r>
              <a:rPr lang="ko-KR" altLang="en-US" sz="2400" b="1" dirty="0" err="1">
                <a:latin typeface="+mn-ea"/>
                <a:ea typeface="+mn-ea"/>
              </a:rPr>
              <a:t>수령방법은</a:t>
            </a:r>
            <a:r>
              <a:rPr lang="ko-KR" altLang="en-US" sz="2400" b="1" dirty="0">
                <a:latin typeface="+mn-ea"/>
                <a:ea typeface="+mn-ea"/>
              </a:rPr>
              <a:t> 전자문서지갑을 선택합니다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17" name="사각형 설명선 16"/>
          <p:cNvSpPr/>
          <p:nvPr/>
        </p:nvSpPr>
        <p:spPr>
          <a:xfrm>
            <a:off x="8993393" y="4477733"/>
            <a:ext cx="2536922" cy="881950"/>
          </a:xfrm>
          <a:prstGeom prst="wedgeRectCallout">
            <a:avLst>
              <a:gd name="adj1" fmla="val -34971"/>
              <a:gd name="adj2" fmla="val 121536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100" dirty="0"/>
              <a:t>전자문서지갑이 안 보인다면 설치필요</a:t>
            </a:r>
            <a:r>
              <a:rPr lang="en-US" altLang="ko-KR" sz="1400" b="1" spc="100" dirty="0"/>
              <a:t>(3</a:t>
            </a:r>
            <a:r>
              <a:rPr lang="ko-KR" altLang="en-US" sz="1400" b="1" spc="100" dirty="0"/>
              <a:t>페이지 참고 </a:t>
            </a:r>
            <a:r>
              <a:rPr lang="en-US" altLang="ko-KR" sz="1400" b="1" spc="100" dirty="0"/>
              <a:t>)</a:t>
            </a:r>
            <a:r>
              <a:rPr lang="ko-KR" altLang="en-US" sz="1400" b="1" spc="100" dirty="0"/>
              <a:t> </a:t>
            </a:r>
          </a:p>
        </p:txBody>
      </p:sp>
      <p:sp>
        <p:nvSpPr>
          <p:cNvPr id="19" name="사각형 설명선 18"/>
          <p:cNvSpPr/>
          <p:nvPr/>
        </p:nvSpPr>
        <p:spPr>
          <a:xfrm>
            <a:off x="7939144" y="1529843"/>
            <a:ext cx="2764016" cy="949350"/>
          </a:xfrm>
          <a:prstGeom prst="wedgeRectCallout">
            <a:avLst>
              <a:gd name="adj1" fmla="val -50649"/>
              <a:gd name="adj2" fmla="val 103995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100" dirty="0">
                <a:solidFill>
                  <a:srgbClr val="FF0000"/>
                </a:solidFill>
              </a:rPr>
              <a:t>꼭 비공개로 선택해 주세요</a:t>
            </a:r>
            <a:endParaRPr lang="en-US" altLang="ko-KR" b="1" spc="100" dirty="0">
              <a:solidFill>
                <a:srgbClr val="FF0000"/>
              </a:solidFill>
            </a:endParaRPr>
          </a:p>
          <a:p>
            <a:pPr algn="ctr"/>
            <a:r>
              <a:rPr lang="en-US" altLang="ko-KR" sz="1400" b="1" spc="100" dirty="0"/>
              <a:t>“</a:t>
            </a:r>
            <a:r>
              <a:rPr lang="ko-KR" altLang="en-US" sz="1400" b="1" spc="100" dirty="0"/>
              <a:t>공개</a:t>
            </a:r>
            <a:r>
              <a:rPr lang="en-US" altLang="ko-KR" sz="1400" b="1" spc="100" dirty="0"/>
              <a:t>”</a:t>
            </a:r>
            <a:r>
              <a:rPr lang="ko-KR" altLang="en-US" sz="1400" b="1" spc="100" dirty="0"/>
              <a:t>로 하면 서류 다시 제출하여야 합니다</a:t>
            </a:r>
            <a:r>
              <a:rPr lang="en-US" altLang="ko-KR" sz="1400" b="1" spc="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029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572568" y="999502"/>
            <a:ext cx="11032622" cy="5711772"/>
          </a:xfrm>
          <a:prstGeom prst="roundRect">
            <a:avLst>
              <a:gd name="adj" fmla="val 7411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88" y="1202986"/>
            <a:ext cx="10317624" cy="5442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09674" y="3907208"/>
            <a:ext cx="5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1</a:t>
            </a:r>
            <a:endParaRPr lang="ko-KR" alt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109674" y="4529628"/>
            <a:ext cx="5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1</a:t>
            </a:r>
            <a:endParaRPr lang="ko-KR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109674" y="5741706"/>
            <a:ext cx="5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0</a:t>
            </a:r>
            <a:endParaRPr lang="ko-KR" alt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32930" y="3275188"/>
            <a:ext cx="10760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000" spc="300" dirty="0"/>
              <a:t>이**</a:t>
            </a:r>
            <a:r>
              <a:rPr lang="ko-KR" altLang="en-US" sz="2000" dirty="0"/>
              <a:t>님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480006DA-C00D-4DFB-8447-7E7F54E9F74E}"/>
              </a:ext>
            </a:extLst>
          </p:cNvPr>
          <p:cNvSpPr txBox="1">
            <a:spLocks/>
          </p:cNvSpPr>
          <p:nvPr/>
        </p:nvSpPr>
        <p:spPr>
          <a:xfrm>
            <a:off x="0" y="55660"/>
            <a:ext cx="12192000" cy="76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atinLnBrk="0"/>
            <a:r>
              <a:rPr lang="en-US" altLang="ko-KR" sz="2400" b="1" dirty="0">
                <a:latin typeface="+mn-ea"/>
                <a:ea typeface="+mn-ea"/>
              </a:rPr>
              <a:t>1</a:t>
            </a:r>
            <a:r>
              <a:rPr lang="ko-KR" altLang="en-US" sz="2400" b="1" dirty="0">
                <a:latin typeface="+mn-ea"/>
                <a:ea typeface="+mn-ea"/>
              </a:rPr>
              <a:t>단계 </a:t>
            </a:r>
            <a:r>
              <a:rPr lang="en-US" altLang="ko-KR" sz="2400" b="1" dirty="0">
                <a:latin typeface="+mn-ea"/>
                <a:ea typeface="+mn-ea"/>
              </a:rPr>
              <a:t>(6) </a:t>
            </a:r>
            <a:r>
              <a:rPr lang="ko-KR" altLang="en-US" sz="2400" b="1" dirty="0">
                <a:latin typeface="+mn-ea"/>
                <a:ea typeface="+mn-ea"/>
              </a:rPr>
              <a:t>발급된 증명서는 </a:t>
            </a:r>
            <a:r>
              <a:rPr lang="en-US" altLang="ko-KR" sz="2400" b="1" dirty="0">
                <a:latin typeface="+mn-ea"/>
                <a:ea typeface="+mn-ea"/>
              </a:rPr>
              <a:t>MY GOV &gt; </a:t>
            </a:r>
            <a:r>
              <a:rPr lang="ko-KR" altLang="en-US" sz="2400" b="1" dirty="0">
                <a:latin typeface="+mn-ea"/>
                <a:ea typeface="+mn-ea"/>
              </a:rPr>
              <a:t>나의 </a:t>
            </a:r>
            <a:r>
              <a:rPr lang="ko-KR" altLang="en-US" sz="2400" b="1" dirty="0" err="1">
                <a:latin typeface="+mn-ea"/>
                <a:ea typeface="+mn-ea"/>
              </a:rPr>
              <a:t>신청내역</a:t>
            </a:r>
            <a:r>
              <a:rPr lang="ko-KR" altLang="en-US" sz="2400" b="1" dirty="0">
                <a:latin typeface="+mn-ea"/>
                <a:ea typeface="+mn-ea"/>
              </a:rPr>
              <a:t> </a:t>
            </a:r>
            <a:r>
              <a:rPr lang="en-US" altLang="ko-KR" sz="2400" b="1" dirty="0">
                <a:latin typeface="+mn-ea"/>
                <a:ea typeface="+mn-ea"/>
              </a:rPr>
              <a:t>&gt; </a:t>
            </a:r>
            <a:r>
              <a:rPr lang="ko-KR" altLang="en-US" sz="2400" b="1" dirty="0">
                <a:latin typeface="+mn-ea"/>
                <a:ea typeface="+mn-ea"/>
              </a:rPr>
              <a:t>전자증명서에서 확인합니다</a:t>
            </a:r>
            <a:r>
              <a:rPr lang="en-US" altLang="ko-KR" sz="2400" b="1" dirty="0">
                <a:latin typeface="+mn-ea"/>
                <a:ea typeface="+mn-ea"/>
              </a:rPr>
              <a:t>.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1132930" y="4330700"/>
            <a:ext cx="2283370" cy="722148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34A4-3904-416E-9BBF-444726BB520C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727485E1-161D-33D6-7312-64B94C051991}"/>
              </a:ext>
            </a:extLst>
          </p:cNvPr>
          <p:cNvSpPr/>
          <p:nvPr/>
        </p:nvSpPr>
        <p:spPr>
          <a:xfrm>
            <a:off x="9520518" y="4408554"/>
            <a:ext cx="1542180" cy="722148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 설명선 8">
            <a:extLst>
              <a:ext uri="{FF2B5EF4-FFF2-40B4-BE49-F238E27FC236}">
                <a16:creationId xmlns:a16="http://schemas.microsoft.com/office/drawing/2014/main" id="{C1A59EC7-AD66-776B-D8E7-5B65E55AA023}"/>
              </a:ext>
            </a:extLst>
          </p:cNvPr>
          <p:cNvSpPr/>
          <p:nvPr/>
        </p:nvSpPr>
        <p:spPr>
          <a:xfrm>
            <a:off x="10208763" y="3837041"/>
            <a:ext cx="1340880" cy="593387"/>
          </a:xfrm>
          <a:prstGeom prst="wedgeRectCallout">
            <a:avLst>
              <a:gd name="adj1" fmla="val -35286"/>
              <a:gd name="adj2" fmla="val 84255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100" dirty="0"/>
              <a:t>1</a:t>
            </a:r>
            <a:r>
              <a:rPr lang="ko-KR" altLang="en-US" sz="1400" b="1" spc="100" dirty="0"/>
              <a:t>개 클릭</a:t>
            </a:r>
          </a:p>
        </p:txBody>
      </p:sp>
    </p:spTree>
    <p:extLst>
      <p:ext uri="{BB962C8B-B14F-4D97-AF65-F5344CB8AC3E}">
        <p14:creationId xmlns:p14="http://schemas.microsoft.com/office/powerpoint/2010/main" val="1379054699"/>
      </p:ext>
    </p:extLst>
  </p:cSld>
  <p:clrMapOvr>
    <a:masterClrMapping/>
  </p:clrMapOvr>
</p:sld>
</file>

<file path=ppt/theme/theme1.xml><?xml version="1.0" encoding="utf-8"?>
<a:theme xmlns:a="http://schemas.openxmlformats.org/drawingml/2006/main" name="갤러리">
  <a:themeElements>
    <a:clrScheme name="갤러리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갤러리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갤러리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TM10001114[[fn=갤러리]]</Template>
  <TotalTime>14154</TotalTime>
  <Words>1027</Words>
  <Application>Microsoft Office PowerPoint</Application>
  <PresentationFormat>와이드스크린</PresentationFormat>
  <Paragraphs>203</Paragraphs>
  <Slides>26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1" baseType="lpstr">
      <vt:lpstr>맑은 고딕</vt:lpstr>
      <vt:lpstr>Arial</vt:lpstr>
      <vt:lpstr>Calibri</vt:lpstr>
      <vt:lpstr>Gill Sans MT</vt:lpstr>
      <vt:lpstr>갤러리</vt:lpstr>
      <vt:lpstr>PowerPoint 프레젠테이션</vt:lpstr>
      <vt:lpstr>전자문서 가입 방법 - 1 </vt:lpstr>
      <vt:lpstr> 전자문서 가입 방법 - 2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jaehoon</dc:creator>
  <cp:lastModifiedBy>콜센터 1</cp:lastModifiedBy>
  <cp:revision>705</cp:revision>
  <dcterms:created xsi:type="dcterms:W3CDTF">2019-04-17T00:09:50Z</dcterms:created>
  <dcterms:modified xsi:type="dcterms:W3CDTF">2025-06-16T07:27:03Z</dcterms:modified>
</cp:coreProperties>
</file>